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wmf" ContentType="image/x-wmf"/>
  <Default Extension="rels" ContentType="application/vnd.openxmlformats-package.relationships+xml"/>
  <Default Extension="xml" ContentType="application/xml"/>
  <Default Extension="tiff" ContentType="image/tiff"/>
  <Default Extension="vml" ContentType="application/vnd.openxmlformats-officedocument.vmlDrawing"/>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tags/tag1.xml" ContentType="application/vnd.openxmlformats-officedocument.presentationml.tags+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charts/chart1.xml" ContentType="application/vnd.openxmlformats-officedocument.drawingml.chart+xml"/>
  <Override PartName="/ppt/notesSlides/notesSlide34.xml" ContentType="application/vnd.openxmlformats-officedocument.presentationml.notesSlide+xml"/>
  <Override PartName="/ppt/charts/chart2.xml" ContentType="application/vnd.openxmlformats-officedocument.drawingml.chart+xml"/>
  <Override PartName="/ppt/notesSlides/notesSlide3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55" r:id="rId1"/>
  </p:sldMasterIdLst>
  <p:notesMasterIdLst>
    <p:notesMasterId r:id="rId83"/>
  </p:notesMasterIdLst>
  <p:handoutMasterIdLst>
    <p:handoutMasterId r:id="rId84"/>
  </p:handoutMasterIdLst>
  <p:sldIdLst>
    <p:sldId id="256" r:id="rId2"/>
    <p:sldId id="345" r:id="rId3"/>
    <p:sldId id="258" r:id="rId4"/>
    <p:sldId id="259" r:id="rId5"/>
    <p:sldId id="260" r:id="rId6"/>
    <p:sldId id="261" r:id="rId7"/>
    <p:sldId id="262" r:id="rId8"/>
    <p:sldId id="343" r:id="rId9"/>
    <p:sldId id="265" r:id="rId10"/>
    <p:sldId id="266" r:id="rId11"/>
    <p:sldId id="268" r:id="rId12"/>
    <p:sldId id="269" r:id="rId13"/>
    <p:sldId id="270" r:id="rId14"/>
    <p:sldId id="275" r:id="rId15"/>
    <p:sldId id="276" r:id="rId16"/>
    <p:sldId id="277" r:id="rId17"/>
    <p:sldId id="278" r:id="rId18"/>
    <p:sldId id="279" r:id="rId19"/>
    <p:sldId id="280" r:id="rId20"/>
    <p:sldId id="281" r:id="rId21"/>
    <p:sldId id="282" r:id="rId22"/>
    <p:sldId id="283" r:id="rId23"/>
    <p:sldId id="284" r:id="rId24"/>
    <p:sldId id="285" r:id="rId25"/>
    <p:sldId id="286" r:id="rId26"/>
    <p:sldId id="287" r:id="rId27"/>
    <p:sldId id="288" r:id="rId28"/>
    <p:sldId id="289" r:id="rId29"/>
    <p:sldId id="290" r:id="rId30"/>
    <p:sldId id="291" r:id="rId31"/>
    <p:sldId id="292" r:id="rId32"/>
    <p:sldId id="293" r:id="rId33"/>
    <p:sldId id="294" r:id="rId34"/>
    <p:sldId id="295" r:id="rId35"/>
    <p:sldId id="296" r:id="rId36"/>
    <p:sldId id="297" r:id="rId37"/>
    <p:sldId id="298" r:id="rId38"/>
    <p:sldId id="342" r:id="rId39"/>
    <p:sldId id="299" r:id="rId40"/>
    <p:sldId id="300" r:id="rId41"/>
    <p:sldId id="301" r:id="rId42"/>
    <p:sldId id="302" r:id="rId43"/>
    <p:sldId id="303" r:id="rId44"/>
    <p:sldId id="304" r:id="rId45"/>
    <p:sldId id="305" r:id="rId46"/>
    <p:sldId id="306" r:id="rId47"/>
    <p:sldId id="307" r:id="rId48"/>
    <p:sldId id="308" r:id="rId49"/>
    <p:sldId id="309" r:id="rId50"/>
    <p:sldId id="310" r:id="rId51"/>
    <p:sldId id="311" r:id="rId52"/>
    <p:sldId id="312" r:id="rId53"/>
    <p:sldId id="313" r:id="rId54"/>
    <p:sldId id="314" r:id="rId55"/>
    <p:sldId id="315" r:id="rId56"/>
    <p:sldId id="316" r:id="rId57"/>
    <p:sldId id="317" r:id="rId58"/>
    <p:sldId id="318" r:id="rId59"/>
    <p:sldId id="319" r:id="rId60"/>
    <p:sldId id="320" r:id="rId61"/>
    <p:sldId id="321" r:id="rId62"/>
    <p:sldId id="322" r:id="rId63"/>
    <p:sldId id="323" r:id="rId64"/>
    <p:sldId id="324" r:id="rId65"/>
    <p:sldId id="325" r:id="rId66"/>
    <p:sldId id="326" r:id="rId67"/>
    <p:sldId id="327" r:id="rId68"/>
    <p:sldId id="328" r:id="rId69"/>
    <p:sldId id="329" r:id="rId70"/>
    <p:sldId id="330" r:id="rId71"/>
    <p:sldId id="331" r:id="rId72"/>
    <p:sldId id="332" r:id="rId73"/>
    <p:sldId id="333" r:id="rId74"/>
    <p:sldId id="334" r:id="rId75"/>
    <p:sldId id="335" r:id="rId76"/>
    <p:sldId id="336" r:id="rId77"/>
    <p:sldId id="337" r:id="rId78"/>
    <p:sldId id="338" r:id="rId79"/>
    <p:sldId id="339" r:id="rId80"/>
    <p:sldId id="340" r:id="rId81"/>
    <p:sldId id="341" r:id="rId82"/>
  </p:sldIdLst>
  <p:sldSz cx="9144000" cy="6858000" type="screen4x3"/>
  <p:notesSz cx="7010400" cy="9296400"/>
  <p:defaultTextStyle>
    <a:defPPr>
      <a:defRPr lang="en-US"/>
    </a:defPPr>
    <a:lvl1pPr algn="l" rtl="0" eaLnBrk="0" fontAlgn="base" hangingPunct="0">
      <a:spcBef>
        <a:spcPct val="0"/>
      </a:spcBef>
      <a:spcAft>
        <a:spcPct val="0"/>
      </a:spcAft>
      <a:defRPr sz="2400" kern="1200">
        <a:solidFill>
          <a:schemeClr val="tx1"/>
        </a:solidFill>
        <a:latin typeface="Times New Roman" pitchFamily="18" charset="0"/>
        <a:ea typeface="+mn-ea"/>
        <a:cs typeface="+mn-cs"/>
      </a:defRPr>
    </a:lvl1pPr>
    <a:lvl2pPr marL="457200" algn="l" rtl="0" eaLnBrk="0" fontAlgn="base" hangingPunct="0">
      <a:spcBef>
        <a:spcPct val="0"/>
      </a:spcBef>
      <a:spcAft>
        <a:spcPct val="0"/>
      </a:spcAft>
      <a:defRPr sz="2400" kern="1200">
        <a:solidFill>
          <a:schemeClr val="tx1"/>
        </a:solidFill>
        <a:latin typeface="Times New Roman" pitchFamily="18" charset="0"/>
        <a:ea typeface="+mn-ea"/>
        <a:cs typeface="+mn-cs"/>
      </a:defRPr>
    </a:lvl2pPr>
    <a:lvl3pPr marL="914400" algn="l" rtl="0" eaLnBrk="0" fontAlgn="base" hangingPunct="0">
      <a:spcBef>
        <a:spcPct val="0"/>
      </a:spcBef>
      <a:spcAft>
        <a:spcPct val="0"/>
      </a:spcAft>
      <a:defRPr sz="2400" kern="1200">
        <a:solidFill>
          <a:schemeClr val="tx1"/>
        </a:solidFill>
        <a:latin typeface="Times New Roman" pitchFamily="18" charset="0"/>
        <a:ea typeface="+mn-ea"/>
        <a:cs typeface="+mn-cs"/>
      </a:defRPr>
    </a:lvl3pPr>
    <a:lvl4pPr marL="1371600" algn="l" rtl="0" eaLnBrk="0" fontAlgn="base" hangingPunct="0">
      <a:spcBef>
        <a:spcPct val="0"/>
      </a:spcBef>
      <a:spcAft>
        <a:spcPct val="0"/>
      </a:spcAft>
      <a:defRPr sz="2400" kern="1200">
        <a:solidFill>
          <a:schemeClr val="tx1"/>
        </a:solidFill>
        <a:latin typeface="Times New Roman" pitchFamily="18" charset="0"/>
        <a:ea typeface="+mn-ea"/>
        <a:cs typeface="+mn-cs"/>
      </a:defRPr>
    </a:lvl4pPr>
    <a:lvl5pPr marL="1828800" algn="l" rtl="0" eaLnBrk="0" fontAlgn="base" hangingPunct="0">
      <a:spcBef>
        <a:spcPct val="0"/>
      </a:spcBef>
      <a:spcAft>
        <a:spcPct val="0"/>
      </a:spcAft>
      <a:defRPr sz="2400" kern="1200">
        <a:solidFill>
          <a:schemeClr val="tx1"/>
        </a:solidFill>
        <a:latin typeface="Times New Roman" pitchFamily="18" charset="0"/>
        <a:ea typeface="+mn-ea"/>
        <a:cs typeface="+mn-cs"/>
      </a:defRPr>
    </a:lvl5pPr>
    <a:lvl6pPr marL="2286000" algn="l" defTabSz="914400" rtl="0" eaLnBrk="1" latinLnBrk="0" hangingPunct="1">
      <a:defRPr sz="2400" kern="1200">
        <a:solidFill>
          <a:schemeClr val="tx1"/>
        </a:solidFill>
        <a:latin typeface="Times New Roman" pitchFamily="18" charset="0"/>
        <a:ea typeface="+mn-ea"/>
        <a:cs typeface="+mn-cs"/>
      </a:defRPr>
    </a:lvl6pPr>
    <a:lvl7pPr marL="2743200" algn="l" defTabSz="914400" rtl="0" eaLnBrk="1" latinLnBrk="0" hangingPunct="1">
      <a:defRPr sz="2400" kern="1200">
        <a:solidFill>
          <a:schemeClr val="tx1"/>
        </a:solidFill>
        <a:latin typeface="Times New Roman" pitchFamily="18" charset="0"/>
        <a:ea typeface="+mn-ea"/>
        <a:cs typeface="+mn-cs"/>
      </a:defRPr>
    </a:lvl7pPr>
    <a:lvl8pPr marL="3200400" algn="l" defTabSz="914400" rtl="0" eaLnBrk="1" latinLnBrk="0" hangingPunct="1">
      <a:defRPr sz="2400" kern="1200">
        <a:solidFill>
          <a:schemeClr val="tx1"/>
        </a:solidFill>
        <a:latin typeface="Times New Roman" pitchFamily="18" charset="0"/>
        <a:ea typeface="+mn-ea"/>
        <a:cs typeface="+mn-cs"/>
      </a:defRPr>
    </a:lvl8pPr>
    <a:lvl9pPr marL="3657600" algn="l" defTabSz="914400" rtl="0" eaLnBrk="1" latinLnBrk="0" hangingPunct="1">
      <a:defRPr sz="2400" kern="1200">
        <a:solidFill>
          <a:schemeClr val="tx1"/>
        </a:solidFill>
        <a:latin typeface="Times New Roman" pitchFamily="18"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928">
          <p15:clr>
            <a:srgbClr val="A4A3A4"/>
          </p15:clr>
        </p15:guide>
        <p15:guide id="2" pos="2208">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70" d="100"/>
          <a:sy n="70" d="100"/>
        </p:scale>
        <p:origin x="1386" y="72"/>
      </p:cViewPr>
      <p:guideLst>
        <p:guide orient="horz" pos="2160"/>
        <p:guide pos="2880"/>
      </p:guideLst>
    </p:cSldViewPr>
  </p:slideViewPr>
  <p:notesTextViewPr>
    <p:cViewPr>
      <p:scale>
        <a:sx n="100" d="100"/>
        <a:sy n="100" d="100"/>
      </p:scale>
      <p:origin x="0" y="0"/>
    </p:cViewPr>
  </p:notesTextViewPr>
  <p:sorterViewPr>
    <p:cViewPr>
      <p:scale>
        <a:sx n="66" d="100"/>
        <a:sy n="66" d="100"/>
      </p:scale>
      <p:origin x="0" y="210"/>
    </p:cViewPr>
  </p:sorterViewPr>
  <p:notesViewPr>
    <p:cSldViewPr>
      <p:cViewPr varScale="1">
        <p:scale>
          <a:sx n="79" d="100"/>
          <a:sy n="79" d="100"/>
        </p:scale>
        <p:origin x="-1914" y="-90"/>
      </p:cViewPr>
      <p:guideLst>
        <p:guide orient="horz" pos="2928"/>
        <p:guide pos="2208"/>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slide" Target="slides/slide75.xml"/><Relationship Id="rId84" Type="http://schemas.openxmlformats.org/officeDocument/2006/relationships/handoutMaster" Target="handoutMasters/handoutMaster1.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slide" Target="slides/slide78.xml"/><Relationship Id="rId87" Type="http://schemas.openxmlformats.org/officeDocument/2006/relationships/theme" Target="theme/theme1.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presProps" Target="pres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notesMaster" Target="notesMasters/notesMaster1.xml"/><Relationship Id="rId88"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viewProps" Target="viewProps.xml"/></Relationships>
</file>

<file path=ppt/charts/_rels/chart1.xml.rels><?xml version="1.0" encoding="UTF-8" standalone="yes"?>
<Relationships xmlns="http://schemas.openxmlformats.org/package/2006/relationships"><Relationship Id="rId1" Type="http://schemas.openxmlformats.org/officeDocument/2006/relationships/oleObject" Target="file:///C:\Users\mo731\AppData\Local\Microsoft\Windows\Temporary%20Internet%20Files\Content.Outlook\K3QTJFPM\MA%20Coalition-tables.xlsx" TargetMode="External"/></Relationships>
</file>

<file path=ppt/charts/_rels/chart2.xml.rels><?xml version="1.0" encoding="UTF-8" standalone="yes"?>
<Relationships xmlns="http://schemas.openxmlformats.org/package/2006/relationships"><Relationship Id="rId1" Type="http://schemas.openxmlformats.org/officeDocument/2006/relationships/oleObject" Target="file:///C:\Users\mo731\AppData\Local\Microsoft\Windows\Temporary%20Internet%20Files\Content.Outlook\K3QTJFPM\MA%20Coalition-tables.xlsx" TargetMode="Externa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18"/>
    </mc:Choice>
    <mc:Fallback>
      <c:style val="18"/>
    </mc:Fallback>
  </mc:AlternateContent>
  <c:chart>
    <c:autoTitleDeleted val="1"/>
    <c:plotArea>
      <c:layout/>
      <c:barChart>
        <c:barDir val="col"/>
        <c:grouping val="clustered"/>
        <c:varyColors val="0"/>
        <c:ser>
          <c:idx val="0"/>
          <c:order val="0"/>
          <c:tx>
            <c:strRef>
              <c:f>'Chart review'!$B$23</c:f>
              <c:strCache>
                <c:ptCount val="1"/>
                <c:pt idx="0">
                  <c:v>Before PROMISES</c:v>
                </c:pt>
              </c:strCache>
            </c:strRef>
          </c:tx>
          <c:invertIfNegative val="0"/>
          <c:dLbls>
            <c:dLbl>
              <c:idx val="0"/>
              <c:layout/>
              <c:tx>
                <c:rich>
                  <a:bodyPr/>
                  <a:lstStyle/>
                  <a:p>
                    <a:r>
                      <a:rPr lang="en-US" b="1" smtClean="0"/>
                      <a:t>Before</a:t>
                    </a:r>
                    <a:r>
                      <a:rPr lang="en-US" smtClean="0"/>
                      <a:t>: 126</a:t>
                    </a:r>
                    <a:endParaRPr lang="en-US"/>
                  </a:p>
                </c:rich>
              </c:tx>
              <c:showLegendKey val="0"/>
              <c:showVal val="1"/>
              <c:showCatName val="0"/>
              <c:showSerName val="0"/>
              <c:showPercent val="0"/>
              <c:showBubbleSize val="0"/>
              <c:extLst>
                <c:ext xmlns:c15="http://schemas.microsoft.com/office/drawing/2012/chart" uri="{CE6537A1-D6FC-4f65-9D91-7224C49458BB}">
                  <c15:layout/>
                </c:ext>
              </c:extLst>
            </c:dLbl>
            <c:spPr>
              <a:noFill/>
              <a:ln>
                <a:noFill/>
              </a:ln>
              <a:effectLst/>
            </c:sp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'Chart review'!$A$24</c:f>
              <c:strCache>
                <c:ptCount val="1"/>
                <c:pt idx="0">
                  <c:v>Potential adverse events</c:v>
                </c:pt>
              </c:strCache>
            </c:strRef>
          </c:cat>
          <c:val>
            <c:numRef>
              <c:f>'Chart review'!$B$24</c:f>
              <c:numCache>
                <c:formatCode>General</c:formatCode>
                <c:ptCount val="1"/>
                <c:pt idx="0">
                  <c:v>126</c:v>
                </c:pt>
              </c:numCache>
            </c:numRef>
          </c:val>
        </c:ser>
        <c:ser>
          <c:idx val="1"/>
          <c:order val="1"/>
          <c:tx>
            <c:strRef>
              <c:f>'Chart review'!$C$23</c:f>
              <c:strCache>
                <c:ptCount val="1"/>
                <c:pt idx="0">
                  <c:v>After PROMISES</c:v>
                </c:pt>
              </c:strCache>
            </c:strRef>
          </c:tx>
          <c:invertIfNegative val="0"/>
          <c:dLbls>
            <c:dLbl>
              <c:idx val="0"/>
              <c:layout/>
              <c:tx>
                <c:rich>
                  <a:bodyPr/>
                  <a:lstStyle/>
                  <a:p>
                    <a:r>
                      <a:rPr lang="en-US" b="1" smtClean="0"/>
                      <a:t>After</a:t>
                    </a:r>
                    <a:r>
                      <a:rPr lang="en-US" smtClean="0"/>
                      <a:t>: 41</a:t>
                    </a:r>
                    <a:endParaRPr lang="en-US"/>
                  </a:p>
                </c:rich>
              </c:tx>
              <c:showLegendKey val="0"/>
              <c:showVal val="1"/>
              <c:showCatName val="0"/>
              <c:showSerName val="0"/>
              <c:showPercent val="0"/>
              <c:showBubbleSize val="0"/>
              <c:extLst>
                <c:ext xmlns:c15="http://schemas.microsoft.com/office/drawing/2012/chart" uri="{CE6537A1-D6FC-4f65-9D91-7224C49458BB}">
                  <c15:layout/>
                </c:ext>
              </c:extLst>
            </c:dLbl>
            <c:spPr>
              <a:noFill/>
              <a:ln>
                <a:noFill/>
              </a:ln>
              <a:effectLst/>
            </c:sp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'Chart review'!$A$24</c:f>
              <c:strCache>
                <c:ptCount val="1"/>
                <c:pt idx="0">
                  <c:v>Potential adverse events</c:v>
                </c:pt>
              </c:strCache>
            </c:strRef>
          </c:cat>
          <c:val>
            <c:numRef>
              <c:f>'Chart review'!$C$24</c:f>
              <c:numCache>
                <c:formatCode>General</c:formatCode>
                <c:ptCount val="1"/>
                <c:pt idx="0">
                  <c:v>41</c:v>
                </c:pt>
              </c:numCache>
            </c:numRef>
          </c:val>
        </c:ser>
        <c:dLbls>
          <c:showLegendKey val="0"/>
          <c:showVal val="1"/>
          <c:showCatName val="0"/>
          <c:showSerName val="0"/>
          <c:showPercent val="0"/>
          <c:showBubbleSize val="0"/>
        </c:dLbls>
        <c:gapWidth val="75"/>
        <c:axId val="364837472"/>
        <c:axId val="364843744"/>
      </c:barChart>
      <c:catAx>
        <c:axId val="364837472"/>
        <c:scaling>
          <c:orientation val="minMax"/>
        </c:scaling>
        <c:delete val="0"/>
        <c:axPos val="b"/>
        <c:numFmt formatCode="General" sourceLinked="0"/>
        <c:majorTickMark val="none"/>
        <c:minorTickMark val="none"/>
        <c:tickLblPos val="nextTo"/>
        <c:txPr>
          <a:bodyPr/>
          <a:lstStyle/>
          <a:p>
            <a:pPr>
              <a:defRPr b="1"/>
            </a:pPr>
            <a:endParaRPr lang="en-US"/>
          </a:p>
        </c:txPr>
        <c:crossAx val="364843744"/>
        <c:crosses val="autoZero"/>
        <c:auto val="1"/>
        <c:lblAlgn val="ctr"/>
        <c:lblOffset val="100"/>
        <c:noMultiLvlLbl val="0"/>
      </c:catAx>
      <c:valAx>
        <c:axId val="364843744"/>
        <c:scaling>
          <c:orientation val="minMax"/>
        </c:scaling>
        <c:delete val="0"/>
        <c:axPos val="l"/>
        <c:numFmt formatCode="General" sourceLinked="1"/>
        <c:majorTickMark val="none"/>
        <c:minorTickMark val="none"/>
        <c:tickLblPos val="nextTo"/>
        <c:crossAx val="364837472"/>
        <c:crosses val="autoZero"/>
        <c:crossBetween val="between"/>
      </c:valAx>
    </c:plotArea>
    <c:plotVisOnly val="1"/>
    <c:dispBlanksAs val="gap"/>
    <c:showDLblsOverMax val="0"/>
  </c:chart>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18"/>
    </mc:Choice>
    <mc:Fallback>
      <c:style val="18"/>
    </mc:Fallback>
  </mc:AlternateContent>
  <c:chart>
    <c:autoTitleDeleted val="1"/>
    <c:plotArea>
      <c:layout/>
      <c:barChart>
        <c:barDir val="col"/>
        <c:grouping val="clustered"/>
        <c:varyColors val="0"/>
        <c:ser>
          <c:idx val="0"/>
          <c:order val="0"/>
          <c:tx>
            <c:strRef>
              <c:f>'Chart review'!$B$28</c:f>
              <c:strCache>
                <c:ptCount val="1"/>
                <c:pt idx="0">
                  <c:v>Before PROMISES</c:v>
                </c:pt>
              </c:strCache>
            </c:strRef>
          </c:tx>
          <c:invertIfNegative val="0"/>
          <c:dLbls>
            <c:dLbl>
              <c:idx val="0"/>
              <c:layout/>
              <c:tx>
                <c:rich>
                  <a:bodyPr/>
                  <a:lstStyle/>
                  <a:p>
                    <a:r>
                      <a:rPr lang="en-US" b="1" dirty="0" smtClean="0"/>
                      <a:t>Before</a:t>
                    </a:r>
                    <a:r>
                      <a:rPr lang="en-US" dirty="0" smtClean="0"/>
                      <a:t>: 27</a:t>
                    </a:r>
                    <a:endParaRPr lang="en-US" dirty="0"/>
                  </a:p>
                </c:rich>
              </c:tx>
              <c:showLegendKey val="0"/>
              <c:showVal val="1"/>
              <c:showCatName val="0"/>
              <c:showSerName val="0"/>
              <c:showPercent val="0"/>
              <c:showBubbleSize val="0"/>
              <c:extLst>
                <c:ext xmlns:c15="http://schemas.microsoft.com/office/drawing/2012/chart" uri="{CE6537A1-D6FC-4f65-9D91-7224C49458BB}">
                  <c15:layout/>
                </c:ext>
              </c:extLst>
            </c:dLbl>
            <c:spPr>
              <a:noFill/>
              <a:ln>
                <a:noFill/>
              </a:ln>
              <a:effectLst/>
            </c:sp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'Chart review'!$A$29</c:f>
              <c:strCache>
                <c:ptCount val="1"/>
                <c:pt idx="0">
                  <c:v>Serious potential adverse events</c:v>
                </c:pt>
              </c:strCache>
            </c:strRef>
          </c:cat>
          <c:val>
            <c:numRef>
              <c:f>'Chart review'!$B$29</c:f>
              <c:numCache>
                <c:formatCode>General</c:formatCode>
                <c:ptCount val="1"/>
                <c:pt idx="0">
                  <c:v>23</c:v>
                </c:pt>
              </c:numCache>
            </c:numRef>
          </c:val>
        </c:ser>
        <c:ser>
          <c:idx val="1"/>
          <c:order val="1"/>
          <c:tx>
            <c:strRef>
              <c:f>'Chart review'!$C$28</c:f>
              <c:strCache>
                <c:ptCount val="1"/>
                <c:pt idx="0">
                  <c:v>After PROMISES</c:v>
                </c:pt>
              </c:strCache>
            </c:strRef>
          </c:tx>
          <c:invertIfNegative val="0"/>
          <c:dLbls>
            <c:dLbl>
              <c:idx val="0"/>
              <c:layout/>
              <c:tx>
                <c:rich>
                  <a:bodyPr/>
                  <a:lstStyle/>
                  <a:p>
                    <a:r>
                      <a:rPr lang="en-US" b="1" smtClean="0"/>
                      <a:t>After</a:t>
                    </a:r>
                    <a:r>
                      <a:rPr lang="en-US" smtClean="0"/>
                      <a:t>:</a:t>
                    </a:r>
                    <a:r>
                      <a:rPr lang="en-US" baseline="0" smtClean="0"/>
                      <a:t> </a:t>
                    </a:r>
                    <a:r>
                      <a:rPr lang="en-US" smtClean="0"/>
                      <a:t>10</a:t>
                    </a:r>
                    <a:endParaRPr lang="en-US" dirty="0"/>
                  </a:p>
                </c:rich>
              </c:tx>
              <c:showLegendKey val="0"/>
              <c:showVal val="1"/>
              <c:showCatName val="0"/>
              <c:showSerName val="0"/>
              <c:showPercent val="0"/>
              <c:showBubbleSize val="0"/>
              <c:extLst>
                <c:ext xmlns:c15="http://schemas.microsoft.com/office/drawing/2012/chart" uri="{CE6537A1-D6FC-4f65-9D91-7224C49458BB}">
                  <c15:layout/>
                </c:ext>
              </c:extLst>
            </c:dLbl>
            <c:spPr>
              <a:noFill/>
              <a:ln>
                <a:noFill/>
              </a:ln>
              <a:effectLst/>
            </c:sp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'Chart review'!$A$29</c:f>
              <c:strCache>
                <c:ptCount val="1"/>
                <c:pt idx="0">
                  <c:v>Serious potential adverse events</c:v>
                </c:pt>
              </c:strCache>
            </c:strRef>
          </c:cat>
          <c:val>
            <c:numRef>
              <c:f>'Chart review'!$C$29</c:f>
              <c:numCache>
                <c:formatCode>General</c:formatCode>
                <c:ptCount val="1"/>
                <c:pt idx="0">
                  <c:v>10</c:v>
                </c:pt>
              </c:numCache>
            </c:numRef>
          </c:val>
        </c:ser>
        <c:dLbls>
          <c:showLegendKey val="0"/>
          <c:showVal val="1"/>
          <c:showCatName val="0"/>
          <c:showSerName val="0"/>
          <c:showPercent val="0"/>
          <c:showBubbleSize val="0"/>
        </c:dLbls>
        <c:gapWidth val="75"/>
        <c:axId val="364841000"/>
        <c:axId val="364840608"/>
      </c:barChart>
      <c:catAx>
        <c:axId val="364841000"/>
        <c:scaling>
          <c:orientation val="minMax"/>
        </c:scaling>
        <c:delete val="0"/>
        <c:axPos val="b"/>
        <c:numFmt formatCode="General" sourceLinked="0"/>
        <c:majorTickMark val="none"/>
        <c:minorTickMark val="none"/>
        <c:tickLblPos val="nextTo"/>
        <c:txPr>
          <a:bodyPr/>
          <a:lstStyle/>
          <a:p>
            <a:pPr>
              <a:defRPr b="1"/>
            </a:pPr>
            <a:endParaRPr lang="en-US"/>
          </a:p>
        </c:txPr>
        <c:crossAx val="364840608"/>
        <c:crosses val="autoZero"/>
        <c:auto val="1"/>
        <c:lblAlgn val="ctr"/>
        <c:lblOffset val="100"/>
        <c:noMultiLvlLbl val="0"/>
      </c:catAx>
      <c:valAx>
        <c:axId val="364840608"/>
        <c:scaling>
          <c:orientation val="minMax"/>
        </c:scaling>
        <c:delete val="0"/>
        <c:axPos val="l"/>
        <c:numFmt formatCode="General" sourceLinked="1"/>
        <c:majorTickMark val="none"/>
        <c:minorTickMark val="none"/>
        <c:tickLblPos val="nextTo"/>
        <c:crossAx val="364841000"/>
        <c:crosses val="autoZero"/>
        <c:crossBetween val="between"/>
      </c:valAx>
    </c:plotArea>
    <c:plotVisOnly val="1"/>
    <c:dispBlanksAs val="gap"/>
    <c:showDLblsOverMax val="0"/>
  </c:chart>
  <c:externalData r:id="rId1">
    <c:autoUpdate val="0"/>
  </c:externalData>
</c:chartSpace>
</file>

<file path=ppt/drawings/_rels/vmlDrawing1.vml.rels><?xml version="1.0" encoding="UTF-8" standalone="yes"?>
<Relationships xmlns="http://schemas.openxmlformats.org/package/2006/relationships"><Relationship Id="rId1" Type="http://schemas.openxmlformats.org/officeDocument/2006/relationships/image" Target="../media/image4.png"/></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5" name="Slide Number Placeholder 4"/>
          <p:cNvSpPr>
            <a:spLocks noGrp="1"/>
          </p:cNvSpPr>
          <p:nvPr>
            <p:ph type="sldNum" sz="quarter" idx="3"/>
          </p:nvPr>
        </p:nvSpPr>
        <p:spPr>
          <a:xfrm>
            <a:off x="3970938" y="8829967"/>
            <a:ext cx="3037840" cy="464820"/>
          </a:xfrm>
          <a:prstGeom prst="rect">
            <a:avLst/>
          </a:prstGeom>
        </p:spPr>
        <p:txBody>
          <a:bodyPr vert="horz" lIns="93177" tIns="46589" rIns="93177" bIns="46589" rtlCol="0" anchor="b"/>
          <a:lstStyle>
            <a:lvl1pPr algn="r">
              <a:defRPr sz="1200"/>
            </a:lvl1pPr>
          </a:lstStyle>
          <a:p>
            <a:fld id="{3AF4E0D1-0AE4-4FBA-B0B3-861096EDEFC9}" type="slidenum">
              <a:rPr lang="en-US" smtClean="0"/>
              <a:t>‹#›</a:t>
            </a:fld>
            <a:endParaRPr lang="en-US"/>
          </a:p>
        </p:txBody>
      </p:sp>
    </p:spTree>
    <p:extLst>
      <p:ext uri="{BB962C8B-B14F-4D97-AF65-F5344CB8AC3E}">
        <p14:creationId xmlns:p14="http://schemas.microsoft.com/office/powerpoint/2010/main" val="60066030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5362" name="Rectangle 2"/>
          <p:cNvSpPr>
            <a:spLocks noGrp="1" noChangeArrowheads="1"/>
          </p:cNvSpPr>
          <p:nvPr>
            <p:ph type="hdr" sz="quarter"/>
          </p:nvPr>
        </p:nvSpPr>
        <p:spPr bwMode="auto">
          <a:xfrm>
            <a:off x="0" y="0"/>
            <a:ext cx="3037840" cy="4648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3177" tIns="46589" rIns="93177" bIns="46589" numCol="1" anchor="t" anchorCtr="0" compatLnSpc="1">
            <a:prstTxWarp prst="textNoShape">
              <a:avLst/>
            </a:prstTxWarp>
          </a:bodyPr>
          <a:lstStyle>
            <a:lvl1pPr eaLnBrk="1" hangingPunct="1">
              <a:defRPr sz="1200">
                <a:latin typeface="Arial" charset="0"/>
              </a:defRPr>
            </a:lvl1pPr>
          </a:lstStyle>
          <a:p>
            <a:endParaRPr lang="en-US" altLang="en-US"/>
          </a:p>
        </p:txBody>
      </p:sp>
      <p:sp>
        <p:nvSpPr>
          <p:cNvPr id="15363" name="Rectangle 3"/>
          <p:cNvSpPr>
            <a:spLocks noGrp="1" noChangeArrowheads="1"/>
          </p:cNvSpPr>
          <p:nvPr>
            <p:ph type="dt" idx="1"/>
          </p:nvPr>
        </p:nvSpPr>
        <p:spPr bwMode="auto">
          <a:xfrm>
            <a:off x="3970938" y="0"/>
            <a:ext cx="3037840" cy="4648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3177" tIns="46589" rIns="93177" bIns="46589" numCol="1" anchor="t" anchorCtr="0" compatLnSpc="1">
            <a:prstTxWarp prst="textNoShape">
              <a:avLst/>
            </a:prstTxWarp>
          </a:bodyPr>
          <a:lstStyle>
            <a:lvl1pPr algn="r" eaLnBrk="1" hangingPunct="1">
              <a:defRPr sz="1200">
                <a:latin typeface="Arial" charset="0"/>
              </a:defRPr>
            </a:lvl1pPr>
          </a:lstStyle>
          <a:p>
            <a:endParaRPr lang="en-US" altLang="en-US"/>
          </a:p>
        </p:txBody>
      </p:sp>
      <p:sp>
        <p:nvSpPr>
          <p:cNvPr id="15364" name="Rectangle 4"/>
          <p:cNvSpPr>
            <a:spLocks noGrp="1" noRot="1" noChangeAspect="1" noChangeArrowheads="1" noTextEdit="1"/>
          </p:cNvSpPr>
          <p:nvPr>
            <p:ph type="sldImg" idx="2"/>
          </p:nvPr>
        </p:nvSpPr>
        <p:spPr bwMode="auto">
          <a:xfrm>
            <a:off x="1181100" y="696913"/>
            <a:ext cx="4648200" cy="3486150"/>
          </a:xfrm>
          <a:prstGeom prst="rect">
            <a:avLst/>
          </a:prstGeom>
          <a:no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15365" name="Rectangle 5"/>
          <p:cNvSpPr>
            <a:spLocks noGrp="1" noChangeArrowheads="1"/>
          </p:cNvSpPr>
          <p:nvPr>
            <p:ph type="body" sz="quarter" idx="3"/>
          </p:nvPr>
        </p:nvSpPr>
        <p:spPr bwMode="auto">
          <a:xfrm>
            <a:off x="701040" y="4415790"/>
            <a:ext cx="5608320" cy="41833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3177" tIns="46589" rIns="93177" bIns="46589"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5366" name="Rectangle 6"/>
          <p:cNvSpPr>
            <a:spLocks noGrp="1" noChangeArrowheads="1"/>
          </p:cNvSpPr>
          <p:nvPr>
            <p:ph type="ftr" sz="quarter" idx="4"/>
          </p:nvPr>
        </p:nvSpPr>
        <p:spPr bwMode="auto">
          <a:xfrm>
            <a:off x="0" y="8829967"/>
            <a:ext cx="3037840" cy="4648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3177" tIns="46589" rIns="93177" bIns="46589" numCol="1" anchor="b" anchorCtr="0" compatLnSpc="1">
            <a:prstTxWarp prst="textNoShape">
              <a:avLst/>
            </a:prstTxWarp>
          </a:bodyPr>
          <a:lstStyle>
            <a:lvl1pPr eaLnBrk="1" hangingPunct="1">
              <a:defRPr sz="1200">
                <a:latin typeface="Arial" charset="0"/>
              </a:defRPr>
            </a:lvl1pPr>
          </a:lstStyle>
          <a:p>
            <a:endParaRPr lang="en-US" altLang="en-US"/>
          </a:p>
        </p:txBody>
      </p:sp>
      <p:sp>
        <p:nvSpPr>
          <p:cNvPr id="15367" name="Rectangle 7"/>
          <p:cNvSpPr>
            <a:spLocks noGrp="1" noChangeArrowheads="1"/>
          </p:cNvSpPr>
          <p:nvPr>
            <p:ph type="sldNum" sz="quarter" idx="5"/>
          </p:nvPr>
        </p:nvSpPr>
        <p:spPr bwMode="auto">
          <a:xfrm>
            <a:off x="3970938" y="8829967"/>
            <a:ext cx="3037840" cy="4648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3177" tIns="46589" rIns="93177" bIns="46589" numCol="1" anchor="b" anchorCtr="0" compatLnSpc="1">
            <a:prstTxWarp prst="textNoShape">
              <a:avLst/>
            </a:prstTxWarp>
          </a:bodyPr>
          <a:lstStyle>
            <a:lvl1pPr algn="r" eaLnBrk="1" hangingPunct="1">
              <a:defRPr sz="1200">
                <a:latin typeface="Arial" charset="0"/>
              </a:defRPr>
            </a:lvl1pPr>
          </a:lstStyle>
          <a:p>
            <a:fld id="{7E0278E7-46A9-468D-A4B5-4C992BD839E3}" type="slidenum">
              <a:rPr lang="en-US" altLang="en-US"/>
              <a:pPr/>
              <a:t>‹#›</a:t>
            </a:fld>
            <a:endParaRPr lang="en-US" altLang="en-US"/>
          </a:p>
        </p:txBody>
      </p:sp>
    </p:spTree>
    <p:extLst>
      <p:ext uri="{BB962C8B-B14F-4D97-AF65-F5344CB8AC3E}">
        <p14:creationId xmlns:p14="http://schemas.microsoft.com/office/powerpoint/2010/main" val="2213164189"/>
      </p:ext>
    </p:extLst>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charset="0"/>
        <a:ea typeface="+mn-ea"/>
        <a:cs typeface="+mn-cs"/>
      </a:defRPr>
    </a:lvl1pPr>
    <a:lvl2pPr marL="457200" algn="l" rtl="0" fontAlgn="base">
      <a:spcBef>
        <a:spcPct val="30000"/>
      </a:spcBef>
      <a:spcAft>
        <a:spcPct val="0"/>
      </a:spcAft>
      <a:defRPr sz="1200" kern="1200">
        <a:solidFill>
          <a:schemeClr val="tx1"/>
        </a:solidFill>
        <a:latin typeface="Arial" charset="0"/>
        <a:ea typeface="+mn-ea"/>
        <a:cs typeface="+mn-cs"/>
      </a:defRPr>
    </a:lvl2pPr>
    <a:lvl3pPr marL="914400" algn="l" rtl="0" fontAlgn="base">
      <a:spcBef>
        <a:spcPct val="30000"/>
      </a:spcBef>
      <a:spcAft>
        <a:spcPct val="0"/>
      </a:spcAft>
      <a:defRPr sz="1200" kern="1200">
        <a:solidFill>
          <a:schemeClr val="tx1"/>
        </a:solidFill>
        <a:latin typeface="Arial" charset="0"/>
        <a:ea typeface="+mn-ea"/>
        <a:cs typeface="+mn-cs"/>
      </a:defRPr>
    </a:lvl3pPr>
    <a:lvl4pPr marL="1371600" algn="l" rtl="0" fontAlgn="base">
      <a:spcBef>
        <a:spcPct val="30000"/>
      </a:spcBef>
      <a:spcAft>
        <a:spcPct val="0"/>
      </a:spcAft>
      <a:defRPr sz="1200" kern="1200">
        <a:solidFill>
          <a:schemeClr val="tx1"/>
        </a:solidFill>
        <a:latin typeface="Arial" charset="0"/>
        <a:ea typeface="+mn-ea"/>
        <a:cs typeface="+mn-cs"/>
      </a:defRPr>
    </a:lvl4pPr>
    <a:lvl5pPr marL="1828800" algn="l" rtl="0" fontAlgn="base">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Enabling your practice to improve without disrupting patient care</a:t>
            </a:r>
          </a:p>
          <a:p>
            <a:r>
              <a:rPr lang="en-US" dirty="0"/>
              <a:t>-  Skills to be a learning organization</a:t>
            </a:r>
          </a:p>
          <a:p>
            <a:r>
              <a:rPr lang="en-US" dirty="0"/>
              <a:t>-  Engaging all practice staff to “ see problems and solve problems”</a:t>
            </a:r>
          </a:p>
          <a:p>
            <a:r>
              <a:rPr lang="en-US" dirty="0"/>
              <a:t>-  Same approach can improve patient safety, quality, patient experience, efficiency</a:t>
            </a:r>
          </a:p>
          <a:p>
            <a:r>
              <a:rPr lang="en-US" dirty="0"/>
              <a:t>-  Makes work more manageable</a:t>
            </a:r>
          </a:p>
          <a:p>
            <a:endParaRPr lang="en-US" dirty="0"/>
          </a:p>
          <a:p>
            <a:r>
              <a:rPr lang="en-US" dirty="0"/>
              <a:t>Accelerating Improvement in Healthcare &amp; </a:t>
            </a:r>
          </a:p>
          <a:p>
            <a:r>
              <a:rPr lang="en-US" dirty="0"/>
              <a:t>“ Leader-led Learning: the great differentiator”</a:t>
            </a:r>
          </a:p>
          <a:p>
            <a:r>
              <a:rPr lang="en-US" dirty="0"/>
              <a:t>   Steve Spear</a:t>
            </a:r>
          </a:p>
          <a:p>
            <a:endParaRPr lang="en-US" dirty="0"/>
          </a:p>
        </p:txBody>
      </p:sp>
      <p:sp>
        <p:nvSpPr>
          <p:cNvPr id="4" name="Slide Number Placeholder 3"/>
          <p:cNvSpPr>
            <a:spLocks noGrp="1"/>
          </p:cNvSpPr>
          <p:nvPr>
            <p:ph type="sldNum" sz="quarter" idx="10"/>
          </p:nvPr>
        </p:nvSpPr>
        <p:spPr/>
        <p:txBody>
          <a:bodyPr/>
          <a:lstStyle/>
          <a:p>
            <a:fld id="{7E0278E7-46A9-468D-A4B5-4C992BD839E3}" type="slidenum">
              <a:rPr lang="en-US" altLang="en-US" smtClean="0"/>
              <a:pPr/>
              <a:t>6</a:t>
            </a:fld>
            <a:endParaRPr lang="en-US" altLang="en-US"/>
          </a:p>
        </p:txBody>
      </p:sp>
    </p:spTree>
    <p:extLst>
      <p:ext uri="{BB962C8B-B14F-4D97-AF65-F5344CB8AC3E}">
        <p14:creationId xmlns:p14="http://schemas.microsoft.com/office/powerpoint/2010/main" val="1679830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14350" fontAlgn="auto">
              <a:spcBef>
                <a:spcPts val="0"/>
              </a:spcBef>
              <a:spcAft>
                <a:spcPts val="0"/>
              </a:spcAft>
              <a:defRPr/>
            </a:pPr>
            <a:endParaRPr lang="en-US" dirty="0" smtClean="0"/>
          </a:p>
          <a:p>
            <a:endParaRPr lang="en-US" dirty="0"/>
          </a:p>
        </p:txBody>
      </p:sp>
      <p:sp>
        <p:nvSpPr>
          <p:cNvPr id="4" name="Slide Number Placeholder 3"/>
          <p:cNvSpPr>
            <a:spLocks noGrp="1"/>
          </p:cNvSpPr>
          <p:nvPr>
            <p:ph type="sldNum" sz="quarter" idx="10"/>
          </p:nvPr>
        </p:nvSpPr>
        <p:spPr/>
        <p:txBody>
          <a:bodyPr/>
          <a:lstStyle/>
          <a:p>
            <a:fld id="{CA17501E-8668-4B6F-BA38-4B4F204D21C8}" type="slidenum">
              <a:rPr lang="en-US" smtClean="0"/>
              <a:t>7</a:t>
            </a:fld>
            <a:endParaRPr lang="en-US"/>
          </a:p>
        </p:txBody>
      </p:sp>
    </p:spTree>
    <p:extLst>
      <p:ext uri="{BB962C8B-B14F-4D97-AF65-F5344CB8AC3E}">
        <p14:creationId xmlns:p14="http://schemas.microsoft.com/office/powerpoint/2010/main" val="329212116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Enabling your practice to improve without disrupting patient care</a:t>
            </a:r>
          </a:p>
          <a:p>
            <a:r>
              <a:rPr lang="en-US" dirty="0"/>
              <a:t>-  Skills to be a learning organization</a:t>
            </a:r>
          </a:p>
          <a:p>
            <a:r>
              <a:rPr lang="en-US" dirty="0"/>
              <a:t>-  Engaging all practice staff to “ see problems and solve problems”</a:t>
            </a:r>
          </a:p>
          <a:p>
            <a:r>
              <a:rPr lang="en-US" dirty="0"/>
              <a:t>-  Same approach can improve patient safety, quality, patient experience, efficiency</a:t>
            </a:r>
          </a:p>
          <a:p>
            <a:r>
              <a:rPr lang="en-US" dirty="0"/>
              <a:t>-  Makes work more manageable</a:t>
            </a:r>
          </a:p>
          <a:p>
            <a:endParaRPr lang="en-US" dirty="0"/>
          </a:p>
          <a:p>
            <a:r>
              <a:rPr lang="en-US" dirty="0"/>
              <a:t>Accelerating Improvement in Healthcare &amp; </a:t>
            </a:r>
          </a:p>
          <a:p>
            <a:r>
              <a:rPr lang="en-US" dirty="0"/>
              <a:t>“ Leader-led Learning: the great differentiator”</a:t>
            </a:r>
          </a:p>
          <a:p>
            <a:r>
              <a:rPr lang="en-US" dirty="0"/>
              <a:t>   Steve Spear</a:t>
            </a:r>
          </a:p>
          <a:p>
            <a:endParaRPr lang="en-US" dirty="0"/>
          </a:p>
        </p:txBody>
      </p:sp>
      <p:sp>
        <p:nvSpPr>
          <p:cNvPr id="4" name="Slide Number Placeholder 3"/>
          <p:cNvSpPr>
            <a:spLocks noGrp="1"/>
          </p:cNvSpPr>
          <p:nvPr>
            <p:ph type="sldNum" sz="quarter" idx="10"/>
          </p:nvPr>
        </p:nvSpPr>
        <p:spPr/>
        <p:txBody>
          <a:bodyPr/>
          <a:lstStyle/>
          <a:p>
            <a:fld id="{7E0278E7-46A9-468D-A4B5-4C992BD839E3}" type="slidenum">
              <a:rPr lang="en-US" altLang="en-US" smtClean="0"/>
              <a:pPr/>
              <a:t>9</a:t>
            </a:fld>
            <a:endParaRPr lang="en-US" altLang="en-US"/>
          </a:p>
        </p:txBody>
      </p:sp>
    </p:spTree>
    <p:extLst>
      <p:ext uri="{BB962C8B-B14F-4D97-AF65-F5344CB8AC3E}">
        <p14:creationId xmlns:p14="http://schemas.microsoft.com/office/powerpoint/2010/main" val="359685619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2"/>
          <p:cNvSpPr>
            <a:spLocks noGrp="1" noRot="1" noChangeAspect="1" noChangeArrowheads="1" noTextEdit="1"/>
          </p:cNvSpPr>
          <p:nvPr>
            <p:ph type="sldImg"/>
          </p:nvPr>
        </p:nvSpPr>
        <p:spPr bwMode="auto">
          <a:xfrm>
            <a:off x="1181100" y="698500"/>
            <a:ext cx="4649788" cy="348615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sp>
      <p:sp>
        <p:nvSpPr>
          <p:cNvPr id="39939" name="Rectangle 3"/>
          <p:cNvSpPr>
            <a:spLocks noGrp="1" noChangeArrowheads="1"/>
          </p:cNvSpPr>
          <p:nvPr>
            <p:ph type="body" idx="1"/>
          </p:nvPr>
        </p:nvSpPr>
        <p:spPr bwMode="auto">
          <a:xfrm>
            <a:off x="701851" y="4416426"/>
            <a:ext cx="5606703" cy="4181475"/>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smtClean="0"/>
          </a:p>
        </p:txBody>
      </p:sp>
    </p:spTree>
    <p:extLst>
      <p:ext uri="{BB962C8B-B14F-4D97-AF65-F5344CB8AC3E}">
        <p14:creationId xmlns:p14="http://schemas.microsoft.com/office/powerpoint/2010/main" val="129070972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0224" eaLnBrk="0" hangingPunct="0">
              <a:defRPr sz="2400">
                <a:solidFill>
                  <a:schemeClr val="tx1"/>
                </a:solidFill>
                <a:latin typeface="Arial" pitchFamily="34" charset="0"/>
              </a:defRPr>
            </a:lvl1pPr>
            <a:lvl2pPr marL="742909" indent="-285734" defTabSz="930224" eaLnBrk="0" hangingPunct="0">
              <a:defRPr sz="2400">
                <a:solidFill>
                  <a:schemeClr val="tx1"/>
                </a:solidFill>
                <a:latin typeface="Arial" pitchFamily="34" charset="0"/>
              </a:defRPr>
            </a:lvl2pPr>
            <a:lvl3pPr marL="1142937" indent="-228587" defTabSz="930224" eaLnBrk="0" hangingPunct="0">
              <a:defRPr sz="2400">
                <a:solidFill>
                  <a:schemeClr val="tx1"/>
                </a:solidFill>
                <a:latin typeface="Arial" pitchFamily="34" charset="0"/>
              </a:defRPr>
            </a:lvl3pPr>
            <a:lvl4pPr marL="1600111" indent="-228587" defTabSz="930224" eaLnBrk="0" hangingPunct="0">
              <a:defRPr sz="2400">
                <a:solidFill>
                  <a:schemeClr val="tx1"/>
                </a:solidFill>
                <a:latin typeface="Arial" pitchFamily="34" charset="0"/>
              </a:defRPr>
            </a:lvl4pPr>
            <a:lvl5pPr marL="2057287" indent="-228587" defTabSz="930224" eaLnBrk="0" hangingPunct="0">
              <a:defRPr sz="2400">
                <a:solidFill>
                  <a:schemeClr val="tx1"/>
                </a:solidFill>
                <a:latin typeface="Arial" pitchFamily="34" charset="0"/>
              </a:defRPr>
            </a:lvl5pPr>
            <a:lvl6pPr marL="2514461" indent="-228587" defTabSz="930224" eaLnBrk="0" fontAlgn="base" hangingPunct="0">
              <a:spcBef>
                <a:spcPct val="0"/>
              </a:spcBef>
              <a:spcAft>
                <a:spcPct val="0"/>
              </a:spcAft>
              <a:defRPr sz="2400">
                <a:solidFill>
                  <a:schemeClr val="tx1"/>
                </a:solidFill>
                <a:latin typeface="Arial" pitchFamily="34" charset="0"/>
              </a:defRPr>
            </a:lvl6pPr>
            <a:lvl7pPr marL="2971635" indent="-228587" defTabSz="930224" eaLnBrk="0" fontAlgn="base" hangingPunct="0">
              <a:spcBef>
                <a:spcPct val="0"/>
              </a:spcBef>
              <a:spcAft>
                <a:spcPct val="0"/>
              </a:spcAft>
              <a:defRPr sz="2400">
                <a:solidFill>
                  <a:schemeClr val="tx1"/>
                </a:solidFill>
                <a:latin typeface="Arial" pitchFamily="34" charset="0"/>
              </a:defRPr>
            </a:lvl7pPr>
            <a:lvl8pPr marL="3428811" indent="-228587" defTabSz="930224" eaLnBrk="0" fontAlgn="base" hangingPunct="0">
              <a:spcBef>
                <a:spcPct val="0"/>
              </a:spcBef>
              <a:spcAft>
                <a:spcPct val="0"/>
              </a:spcAft>
              <a:defRPr sz="2400">
                <a:solidFill>
                  <a:schemeClr val="tx1"/>
                </a:solidFill>
                <a:latin typeface="Arial" pitchFamily="34" charset="0"/>
              </a:defRPr>
            </a:lvl8pPr>
            <a:lvl9pPr marL="3885985" indent="-228587" defTabSz="930224" eaLnBrk="0" fontAlgn="base" hangingPunct="0">
              <a:spcBef>
                <a:spcPct val="0"/>
              </a:spcBef>
              <a:spcAft>
                <a:spcPct val="0"/>
              </a:spcAft>
              <a:defRPr sz="2400">
                <a:solidFill>
                  <a:schemeClr val="tx1"/>
                </a:solidFill>
                <a:latin typeface="Arial" pitchFamily="34" charset="0"/>
              </a:defRPr>
            </a:lvl9pPr>
          </a:lstStyle>
          <a:p>
            <a:pPr eaLnBrk="1" hangingPunct="1"/>
            <a:fld id="{0F58DAC0-7782-453D-9E38-BBD116CDF8C2}" type="slidenum">
              <a:rPr lang="en-US" altLang="en-US" sz="1200"/>
              <a:pPr eaLnBrk="1" hangingPunct="1"/>
              <a:t>12</a:t>
            </a:fld>
            <a:endParaRPr lang="en-US" altLang="en-US" sz="1200"/>
          </a:p>
        </p:txBody>
      </p:sp>
      <p:sp>
        <p:nvSpPr>
          <p:cNvPr id="45059" name="Rectangle 7"/>
          <p:cNvSpPr txBox="1">
            <a:spLocks noGrp="1" noChangeArrowheads="1"/>
          </p:cNvSpPr>
          <p:nvPr/>
        </p:nvSpPr>
        <p:spPr bwMode="auto">
          <a:xfrm>
            <a:off x="3971926" y="8829675"/>
            <a:ext cx="3036888" cy="465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3156" tIns="46580" rIns="93156" bIns="46580" anchor="b"/>
          <a:lstStyle>
            <a:lvl1pPr defTabSz="930275" eaLnBrk="0" hangingPunct="0">
              <a:defRPr sz="2400">
                <a:solidFill>
                  <a:schemeClr val="tx1"/>
                </a:solidFill>
                <a:latin typeface="Arial" pitchFamily="34" charset="0"/>
              </a:defRPr>
            </a:lvl1pPr>
            <a:lvl2pPr marL="742950" indent="-285750" defTabSz="930275" eaLnBrk="0" hangingPunct="0">
              <a:defRPr sz="2400">
                <a:solidFill>
                  <a:schemeClr val="tx1"/>
                </a:solidFill>
                <a:latin typeface="Arial" pitchFamily="34" charset="0"/>
              </a:defRPr>
            </a:lvl2pPr>
            <a:lvl3pPr marL="1143000" indent="-228600" defTabSz="930275" eaLnBrk="0" hangingPunct="0">
              <a:defRPr sz="2400">
                <a:solidFill>
                  <a:schemeClr val="tx1"/>
                </a:solidFill>
                <a:latin typeface="Arial" pitchFamily="34" charset="0"/>
              </a:defRPr>
            </a:lvl3pPr>
            <a:lvl4pPr marL="1600200" indent="-228600" defTabSz="930275" eaLnBrk="0" hangingPunct="0">
              <a:defRPr sz="2400">
                <a:solidFill>
                  <a:schemeClr val="tx1"/>
                </a:solidFill>
                <a:latin typeface="Arial" pitchFamily="34" charset="0"/>
              </a:defRPr>
            </a:lvl4pPr>
            <a:lvl5pPr marL="2057400" indent="-228600" defTabSz="930275" eaLnBrk="0" hangingPunct="0">
              <a:defRPr sz="2400">
                <a:solidFill>
                  <a:schemeClr val="tx1"/>
                </a:solidFill>
                <a:latin typeface="Arial" pitchFamily="34" charset="0"/>
              </a:defRPr>
            </a:lvl5pPr>
            <a:lvl6pPr marL="2514600" indent="-228600" defTabSz="930275" eaLnBrk="0" fontAlgn="base" hangingPunct="0">
              <a:spcBef>
                <a:spcPct val="0"/>
              </a:spcBef>
              <a:spcAft>
                <a:spcPct val="0"/>
              </a:spcAft>
              <a:defRPr sz="2400">
                <a:solidFill>
                  <a:schemeClr val="tx1"/>
                </a:solidFill>
                <a:latin typeface="Arial" pitchFamily="34" charset="0"/>
              </a:defRPr>
            </a:lvl6pPr>
            <a:lvl7pPr marL="2971800" indent="-228600" defTabSz="930275" eaLnBrk="0" fontAlgn="base" hangingPunct="0">
              <a:spcBef>
                <a:spcPct val="0"/>
              </a:spcBef>
              <a:spcAft>
                <a:spcPct val="0"/>
              </a:spcAft>
              <a:defRPr sz="2400">
                <a:solidFill>
                  <a:schemeClr val="tx1"/>
                </a:solidFill>
                <a:latin typeface="Arial" pitchFamily="34" charset="0"/>
              </a:defRPr>
            </a:lvl7pPr>
            <a:lvl8pPr marL="3429000" indent="-228600" defTabSz="930275" eaLnBrk="0" fontAlgn="base" hangingPunct="0">
              <a:spcBef>
                <a:spcPct val="0"/>
              </a:spcBef>
              <a:spcAft>
                <a:spcPct val="0"/>
              </a:spcAft>
              <a:defRPr sz="2400">
                <a:solidFill>
                  <a:schemeClr val="tx1"/>
                </a:solidFill>
                <a:latin typeface="Arial" pitchFamily="34" charset="0"/>
              </a:defRPr>
            </a:lvl8pPr>
            <a:lvl9pPr marL="3886200" indent="-228600" defTabSz="930275" eaLnBrk="0" fontAlgn="base" hangingPunct="0">
              <a:spcBef>
                <a:spcPct val="0"/>
              </a:spcBef>
              <a:spcAft>
                <a:spcPct val="0"/>
              </a:spcAft>
              <a:defRPr sz="2400">
                <a:solidFill>
                  <a:schemeClr val="tx1"/>
                </a:solidFill>
                <a:latin typeface="Arial" pitchFamily="34" charset="0"/>
              </a:defRPr>
            </a:lvl9pPr>
          </a:lstStyle>
          <a:p>
            <a:pPr algn="r"/>
            <a:fld id="{AA36FDC5-ABB1-4730-A888-BB1B6DAF2035}" type="slidenum">
              <a:rPr lang="en-US" altLang="en-US" sz="1200"/>
              <a:pPr algn="r"/>
              <a:t>12</a:t>
            </a:fld>
            <a:endParaRPr lang="en-US" altLang="en-US" sz="1200"/>
          </a:p>
        </p:txBody>
      </p:sp>
      <p:sp>
        <p:nvSpPr>
          <p:cNvPr id="45060" name="Rectangle 2"/>
          <p:cNvSpPr>
            <a:spLocks noGrp="1" noRot="1" noChangeAspect="1" noChangeArrowheads="1" noTextEdit="1"/>
          </p:cNvSpPr>
          <p:nvPr>
            <p:ph type="sldImg"/>
          </p:nvPr>
        </p:nvSpPr>
        <p:spPr>
          <a:ln/>
        </p:spPr>
      </p:sp>
      <p:sp>
        <p:nvSpPr>
          <p:cNvPr id="4506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3156" tIns="46580" rIns="93156" bIns="46580"/>
          <a:lstStyle/>
          <a:p>
            <a:pPr eaLnBrk="1" hangingPunct="1">
              <a:spcBef>
                <a:spcPct val="0"/>
              </a:spcBef>
            </a:pPr>
            <a:endParaRPr lang="en-US" altLang="en-US" smtClean="0">
              <a:latin typeface="Arial" pitchFamily="34" charset="0"/>
            </a:endParaRPr>
          </a:p>
        </p:txBody>
      </p:sp>
    </p:spTree>
    <p:extLst>
      <p:ext uri="{BB962C8B-B14F-4D97-AF65-F5344CB8AC3E}">
        <p14:creationId xmlns:p14="http://schemas.microsoft.com/office/powerpoint/2010/main" val="120459358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024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altLang="en-US" dirty="0" smtClean="0"/>
              <a:t>From</a:t>
            </a:r>
            <a:r>
              <a:rPr lang="en-US" altLang="en-US" baseline="0" dirty="0" smtClean="0"/>
              <a:t> the literature – the most common contributing problems</a:t>
            </a:r>
            <a:endParaRPr lang="en-US" altLang="en-US" dirty="0" smtClean="0"/>
          </a:p>
        </p:txBody>
      </p:sp>
      <p:sp>
        <p:nvSpPr>
          <p:cNvPr id="1024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charset="0"/>
              </a:defRPr>
            </a:lvl1pPr>
            <a:lvl2pPr marL="757024" indent="-291163">
              <a:defRPr>
                <a:solidFill>
                  <a:schemeClr val="tx1"/>
                </a:solidFill>
                <a:latin typeface="Arial" charset="0"/>
              </a:defRPr>
            </a:lvl2pPr>
            <a:lvl3pPr marL="1164653" indent="-232930">
              <a:defRPr>
                <a:solidFill>
                  <a:schemeClr val="tx1"/>
                </a:solidFill>
                <a:latin typeface="Arial" charset="0"/>
              </a:defRPr>
            </a:lvl3pPr>
            <a:lvl4pPr marL="1630514" indent="-232930">
              <a:defRPr>
                <a:solidFill>
                  <a:schemeClr val="tx1"/>
                </a:solidFill>
                <a:latin typeface="Arial" charset="0"/>
              </a:defRPr>
            </a:lvl4pPr>
            <a:lvl5pPr marL="2096375" indent="-232930">
              <a:defRPr>
                <a:solidFill>
                  <a:schemeClr val="tx1"/>
                </a:solidFill>
                <a:latin typeface="Arial" charset="0"/>
              </a:defRPr>
            </a:lvl5pPr>
            <a:lvl6pPr marL="2562236" indent="-232930" eaLnBrk="0" fontAlgn="base" hangingPunct="0">
              <a:spcBef>
                <a:spcPct val="0"/>
              </a:spcBef>
              <a:spcAft>
                <a:spcPct val="0"/>
              </a:spcAft>
              <a:defRPr>
                <a:solidFill>
                  <a:schemeClr val="tx1"/>
                </a:solidFill>
                <a:latin typeface="Arial" charset="0"/>
              </a:defRPr>
            </a:lvl6pPr>
            <a:lvl7pPr marL="3028096" indent="-232930" eaLnBrk="0" fontAlgn="base" hangingPunct="0">
              <a:spcBef>
                <a:spcPct val="0"/>
              </a:spcBef>
              <a:spcAft>
                <a:spcPct val="0"/>
              </a:spcAft>
              <a:defRPr>
                <a:solidFill>
                  <a:schemeClr val="tx1"/>
                </a:solidFill>
                <a:latin typeface="Arial" charset="0"/>
              </a:defRPr>
            </a:lvl7pPr>
            <a:lvl8pPr marL="3493957" indent="-232930" eaLnBrk="0" fontAlgn="base" hangingPunct="0">
              <a:spcBef>
                <a:spcPct val="0"/>
              </a:spcBef>
              <a:spcAft>
                <a:spcPct val="0"/>
              </a:spcAft>
              <a:defRPr>
                <a:solidFill>
                  <a:schemeClr val="tx1"/>
                </a:solidFill>
                <a:latin typeface="Arial" charset="0"/>
              </a:defRPr>
            </a:lvl8pPr>
            <a:lvl9pPr marL="3959819" indent="-232930" eaLnBrk="0" fontAlgn="base" hangingPunct="0">
              <a:spcBef>
                <a:spcPct val="0"/>
              </a:spcBef>
              <a:spcAft>
                <a:spcPct val="0"/>
              </a:spcAft>
              <a:defRPr>
                <a:solidFill>
                  <a:schemeClr val="tx1"/>
                </a:solidFill>
                <a:latin typeface="Arial" charset="0"/>
              </a:defRPr>
            </a:lvl9pPr>
          </a:lstStyle>
          <a:p>
            <a:fld id="{2343500C-633C-448F-8DA7-F2AE98BF8566}" type="slidenum">
              <a:rPr lang="en-US" altLang="en-US" smtClean="0"/>
              <a:pPr/>
              <a:t>14</a:t>
            </a:fld>
            <a:endParaRPr lang="en-US" altLang="en-US" smtClean="0"/>
          </a:p>
        </p:txBody>
      </p:sp>
    </p:spTree>
    <p:extLst>
      <p:ext uri="{BB962C8B-B14F-4D97-AF65-F5344CB8AC3E}">
        <p14:creationId xmlns:p14="http://schemas.microsoft.com/office/powerpoint/2010/main" val="57510815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267" name="Notes Placeholder 2"/>
          <p:cNvSpPr>
            <a:spLocks noGrp="1"/>
          </p:cNvSpPr>
          <p:nvPr>
            <p:ph type="body" idx="1"/>
          </p:nvPr>
        </p:nvSpPr>
        <p:spPr bwMode="auto">
          <a:xfrm>
            <a:off x="389468" y="4415790"/>
            <a:ext cx="6153573" cy="3660458"/>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n-US" altLang="en-US" sz="2100" dirty="0"/>
              <a:t>Among  practice staff/ care team members </a:t>
            </a:r>
          </a:p>
          <a:p>
            <a:pPr lvl="1" eaLnBrk="1" hangingPunct="1"/>
            <a:r>
              <a:rPr lang="en-US" altLang="en-US" sz="2100" dirty="0"/>
              <a:t>Culture of safety elements</a:t>
            </a:r>
          </a:p>
          <a:p>
            <a:r>
              <a:rPr lang="en-US" altLang="en-US" sz="2100" dirty="0"/>
              <a:t>Around 3 risk-prone key processes – across settings</a:t>
            </a:r>
          </a:p>
          <a:p>
            <a:pPr lvl="1"/>
            <a:r>
              <a:rPr lang="en-US" altLang="en-US" sz="2100" dirty="0"/>
              <a:t>Lab test, referral, medication management</a:t>
            </a:r>
          </a:p>
          <a:p>
            <a:pPr eaLnBrk="1" hangingPunct="1"/>
            <a:r>
              <a:rPr lang="en-US" altLang="en-US" sz="2100" dirty="0"/>
              <a:t>With patients during and between encounters</a:t>
            </a:r>
          </a:p>
          <a:p>
            <a:pPr lvl="1" eaLnBrk="1" hangingPunct="1"/>
            <a:r>
              <a:rPr lang="en-US" altLang="en-US" sz="2100" dirty="0"/>
              <a:t>Meeting patient’s needs during the visit - agenda </a:t>
            </a:r>
          </a:p>
          <a:p>
            <a:pPr lvl="1" eaLnBrk="1" hangingPunct="1"/>
            <a:r>
              <a:rPr lang="en-US" altLang="en-US" sz="2100" dirty="0"/>
              <a:t>Shared decision-making; patient literacy/understanding </a:t>
            </a:r>
          </a:p>
          <a:p>
            <a:pPr lvl="1" eaLnBrk="1" hangingPunct="1"/>
            <a:r>
              <a:rPr lang="en-US" altLang="en-US" sz="2100" dirty="0"/>
              <a:t>Working with difficult/challenging patients  </a:t>
            </a:r>
          </a:p>
          <a:p>
            <a:pPr eaLnBrk="1" hangingPunct="1"/>
            <a:r>
              <a:rPr lang="en-US" altLang="en-US" sz="2100" dirty="0"/>
              <a:t>With patient/families after adverse event</a:t>
            </a:r>
          </a:p>
          <a:p>
            <a:pPr eaLnBrk="1" hangingPunct="1"/>
            <a:r>
              <a:rPr lang="en-US" altLang="en-US" sz="2100" dirty="0"/>
              <a:t>Hearing patients concerns and ideas</a:t>
            </a:r>
          </a:p>
          <a:p>
            <a:pPr lvl="1" eaLnBrk="1" hangingPunct="1"/>
            <a:r>
              <a:rPr lang="en-US" altLang="en-US" sz="2100" dirty="0"/>
              <a:t>Inputs to improve safety</a:t>
            </a:r>
            <a:r>
              <a:rPr lang="en-US" altLang="en-US" sz="2200" dirty="0"/>
              <a:t> </a:t>
            </a:r>
          </a:p>
          <a:p>
            <a:pPr eaLnBrk="1" hangingPunct="1">
              <a:spcBef>
                <a:spcPct val="0"/>
              </a:spcBef>
            </a:pPr>
            <a:endParaRPr lang="en-US" altLang="en-US" dirty="0" smtClean="0"/>
          </a:p>
        </p:txBody>
      </p:sp>
      <p:sp>
        <p:nvSpPr>
          <p:cNvPr id="11268"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charset="0"/>
              </a:defRPr>
            </a:lvl1pPr>
            <a:lvl2pPr marL="757024" indent="-291163">
              <a:defRPr>
                <a:solidFill>
                  <a:schemeClr val="tx1"/>
                </a:solidFill>
                <a:latin typeface="Arial" charset="0"/>
              </a:defRPr>
            </a:lvl2pPr>
            <a:lvl3pPr marL="1164653" indent="-232930">
              <a:defRPr>
                <a:solidFill>
                  <a:schemeClr val="tx1"/>
                </a:solidFill>
                <a:latin typeface="Arial" charset="0"/>
              </a:defRPr>
            </a:lvl3pPr>
            <a:lvl4pPr marL="1630514" indent="-232930">
              <a:defRPr>
                <a:solidFill>
                  <a:schemeClr val="tx1"/>
                </a:solidFill>
                <a:latin typeface="Arial" charset="0"/>
              </a:defRPr>
            </a:lvl4pPr>
            <a:lvl5pPr marL="2096375" indent="-232930">
              <a:defRPr>
                <a:solidFill>
                  <a:schemeClr val="tx1"/>
                </a:solidFill>
                <a:latin typeface="Arial" charset="0"/>
              </a:defRPr>
            </a:lvl5pPr>
            <a:lvl6pPr marL="2562236" indent="-232930" eaLnBrk="0" fontAlgn="base" hangingPunct="0">
              <a:spcBef>
                <a:spcPct val="0"/>
              </a:spcBef>
              <a:spcAft>
                <a:spcPct val="0"/>
              </a:spcAft>
              <a:defRPr>
                <a:solidFill>
                  <a:schemeClr val="tx1"/>
                </a:solidFill>
                <a:latin typeface="Arial" charset="0"/>
              </a:defRPr>
            </a:lvl6pPr>
            <a:lvl7pPr marL="3028096" indent="-232930" eaLnBrk="0" fontAlgn="base" hangingPunct="0">
              <a:spcBef>
                <a:spcPct val="0"/>
              </a:spcBef>
              <a:spcAft>
                <a:spcPct val="0"/>
              </a:spcAft>
              <a:defRPr>
                <a:solidFill>
                  <a:schemeClr val="tx1"/>
                </a:solidFill>
                <a:latin typeface="Arial" charset="0"/>
              </a:defRPr>
            </a:lvl7pPr>
            <a:lvl8pPr marL="3493957" indent="-232930" eaLnBrk="0" fontAlgn="base" hangingPunct="0">
              <a:spcBef>
                <a:spcPct val="0"/>
              </a:spcBef>
              <a:spcAft>
                <a:spcPct val="0"/>
              </a:spcAft>
              <a:defRPr>
                <a:solidFill>
                  <a:schemeClr val="tx1"/>
                </a:solidFill>
                <a:latin typeface="Arial" charset="0"/>
              </a:defRPr>
            </a:lvl8pPr>
            <a:lvl9pPr marL="3959819" indent="-232930" eaLnBrk="0" fontAlgn="base" hangingPunct="0">
              <a:spcBef>
                <a:spcPct val="0"/>
              </a:spcBef>
              <a:spcAft>
                <a:spcPct val="0"/>
              </a:spcAft>
              <a:defRPr>
                <a:solidFill>
                  <a:schemeClr val="tx1"/>
                </a:solidFill>
                <a:latin typeface="Arial" charset="0"/>
              </a:defRPr>
            </a:lvl9pPr>
          </a:lstStyle>
          <a:p>
            <a:fld id="{BFA93F5B-D5B0-4AC3-8A58-7681FB594D1B}" type="slidenum">
              <a:rPr lang="en-US" altLang="en-US" smtClean="0"/>
              <a:pPr/>
              <a:t>16</a:t>
            </a:fld>
            <a:endParaRPr lang="en-US" altLang="en-US" smtClean="0"/>
          </a:p>
        </p:txBody>
      </p:sp>
    </p:spTree>
    <p:extLst>
      <p:ext uri="{BB962C8B-B14F-4D97-AF65-F5344CB8AC3E}">
        <p14:creationId xmlns:p14="http://schemas.microsoft.com/office/powerpoint/2010/main" val="385832342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Arial" pitchFamily="34" charset="0"/>
                <a:ea typeface="ＭＳ Ｐゴシック" pitchFamily="34" charset="-128"/>
              </a:defRPr>
            </a:lvl1pPr>
            <a:lvl2pPr marL="741282" indent="-284131" eaLnBrk="0" hangingPunct="0">
              <a:spcBef>
                <a:spcPct val="30000"/>
              </a:spcBef>
              <a:defRPr sz="1200">
                <a:solidFill>
                  <a:schemeClr val="tx1"/>
                </a:solidFill>
                <a:latin typeface="Arial" pitchFamily="34" charset="0"/>
                <a:ea typeface="ＭＳ Ｐゴシック" pitchFamily="34" charset="-128"/>
              </a:defRPr>
            </a:lvl2pPr>
            <a:lvl3pPr marL="1139699" indent="-226988" eaLnBrk="0" hangingPunct="0">
              <a:spcBef>
                <a:spcPct val="30000"/>
              </a:spcBef>
              <a:defRPr sz="1200">
                <a:solidFill>
                  <a:schemeClr val="tx1"/>
                </a:solidFill>
                <a:latin typeface="Arial" pitchFamily="34" charset="0"/>
                <a:ea typeface="ＭＳ Ｐゴシック" pitchFamily="34" charset="-128"/>
              </a:defRPr>
            </a:lvl3pPr>
            <a:lvl4pPr marL="1596848" indent="-226988" eaLnBrk="0" hangingPunct="0">
              <a:spcBef>
                <a:spcPct val="30000"/>
              </a:spcBef>
              <a:defRPr sz="1200">
                <a:solidFill>
                  <a:schemeClr val="tx1"/>
                </a:solidFill>
                <a:latin typeface="Arial" pitchFamily="34" charset="0"/>
                <a:ea typeface="ＭＳ Ｐゴシック" pitchFamily="34" charset="-128"/>
              </a:defRPr>
            </a:lvl4pPr>
            <a:lvl5pPr marL="2052412" indent="-226988" eaLnBrk="0" hangingPunct="0">
              <a:spcBef>
                <a:spcPct val="30000"/>
              </a:spcBef>
              <a:defRPr sz="1200">
                <a:solidFill>
                  <a:schemeClr val="tx1"/>
                </a:solidFill>
                <a:latin typeface="Arial" pitchFamily="34" charset="0"/>
                <a:ea typeface="ＭＳ Ｐゴシック" pitchFamily="34" charset="-128"/>
              </a:defRPr>
            </a:lvl5pPr>
            <a:lvl6pPr marL="2509561" indent="-226988" eaLnBrk="0" fontAlgn="base" hangingPunct="0">
              <a:spcBef>
                <a:spcPct val="30000"/>
              </a:spcBef>
              <a:spcAft>
                <a:spcPct val="0"/>
              </a:spcAft>
              <a:defRPr sz="1200">
                <a:solidFill>
                  <a:schemeClr val="tx1"/>
                </a:solidFill>
                <a:latin typeface="Arial" pitchFamily="34" charset="0"/>
                <a:ea typeface="ＭＳ Ｐゴシック" pitchFamily="34" charset="-128"/>
              </a:defRPr>
            </a:lvl6pPr>
            <a:lvl7pPr marL="2966709" indent="-226988" eaLnBrk="0" fontAlgn="base" hangingPunct="0">
              <a:spcBef>
                <a:spcPct val="30000"/>
              </a:spcBef>
              <a:spcAft>
                <a:spcPct val="0"/>
              </a:spcAft>
              <a:defRPr sz="1200">
                <a:solidFill>
                  <a:schemeClr val="tx1"/>
                </a:solidFill>
                <a:latin typeface="Arial" pitchFamily="34" charset="0"/>
                <a:ea typeface="ＭＳ Ｐゴシック" pitchFamily="34" charset="-128"/>
              </a:defRPr>
            </a:lvl7pPr>
            <a:lvl8pPr marL="3423859" indent="-226988" eaLnBrk="0" fontAlgn="base" hangingPunct="0">
              <a:spcBef>
                <a:spcPct val="30000"/>
              </a:spcBef>
              <a:spcAft>
                <a:spcPct val="0"/>
              </a:spcAft>
              <a:defRPr sz="1200">
                <a:solidFill>
                  <a:schemeClr val="tx1"/>
                </a:solidFill>
                <a:latin typeface="Arial" pitchFamily="34" charset="0"/>
                <a:ea typeface="ＭＳ Ｐゴシック" pitchFamily="34" charset="-128"/>
              </a:defRPr>
            </a:lvl8pPr>
            <a:lvl9pPr marL="3881008" indent="-226988" eaLnBrk="0" fontAlgn="base" hangingPunct="0">
              <a:spcBef>
                <a:spcPct val="30000"/>
              </a:spcBef>
              <a:spcAft>
                <a:spcPct val="0"/>
              </a:spcAft>
              <a:defRPr sz="1200">
                <a:solidFill>
                  <a:schemeClr val="tx1"/>
                </a:solidFill>
                <a:latin typeface="Arial" pitchFamily="34" charset="0"/>
                <a:ea typeface="ＭＳ Ｐゴシック" pitchFamily="34" charset="-128"/>
              </a:defRPr>
            </a:lvl9pPr>
          </a:lstStyle>
          <a:p>
            <a:pPr>
              <a:spcBef>
                <a:spcPct val="0"/>
              </a:spcBef>
            </a:pPr>
            <a:fld id="{9A6BC68C-D2CF-43D4-9079-262443CAB0A2}" type="slidenum">
              <a:rPr lang="en-US" altLang="en-US" smtClean="0"/>
              <a:pPr>
                <a:spcBef>
                  <a:spcPct val="0"/>
                </a:spcBef>
              </a:pPr>
              <a:t>20</a:t>
            </a:fld>
            <a:endParaRPr lang="en-US" altLang="en-US" smtClean="0"/>
          </a:p>
        </p:txBody>
      </p:sp>
      <p:sp>
        <p:nvSpPr>
          <p:cNvPr id="80899" name="Rectangle 2"/>
          <p:cNvSpPr>
            <a:spLocks noGrp="1" noRot="1" noChangeAspect="1" noChangeArrowheads="1" noTextEdit="1"/>
          </p:cNvSpPr>
          <p:nvPr>
            <p:ph type="sldImg"/>
          </p:nvPr>
        </p:nvSpPr>
        <p:spPr>
          <a:ln/>
        </p:spPr>
      </p:sp>
      <p:sp>
        <p:nvSpPr>
          <p:cNvPr id="809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smtClean="0">
                <a:latin typeface="Arial" pitchFamily="34" charset="0"/>
              </a:rPr>
              <a:t>Pause - </a:t>
            </a:r>
          </a:p>
          <a:p>
            <a:endParaRPr lang="en-US" altLang="en-US" smtClean="0">
              <a:latin typeface="Arial" pitchFamily="34" charset="0"/>
            </a:endParaRPr>
          </a:p>
          <a:p>
            <a:r>
              <a:rPr lang="en-US" altLang="en-US" smtClean="0">
                <a:latin typeface="Arial" pitchFamily="34" charset="0"/>
              </a:rPr>
              <a:t>Don’t worry – it’s just s sculpture, it’s not really supposed to provide signals to the traffic</a:t>
            </a:r>
          </a:p>
          <a:p>
            <a:endParaRPr lang="en-US" altLang="en-US" smtClean="0">
              <a:latin typeface="Arial" pitchFamily="34" charset="0"/>
            </a:endParaRPr>
          </a:p>
          <a:p>
            <a:r>
              <a:rPr lang="en-US" altLang="en-US" smtClean="0">
                <a:latin typeface="Arial" pitchFamily="34" charset="0"/>
              </a:rPr>
              <a:t>This one  isn’t going to cause error and harm</a:t>
            </a:r>
          </a:p>
        </p:txBody>
      </p:sp>
    </p:spTree>
    <p:extLst>
      <p:ext uri="{BB962C8B-B14F-4D97-AF65-F5344CB8AC3E}">
        <p14:creationId xmlns:p14="http://schemas.microsoft.com/office/powerpoint/2010/main" val="33150396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Arial" pitchFamily="34" charset="0"/>
                <a:ea typeface="ＭＳ Ｐゴシック" pitchFamily="34" charset="-128"/>
              </a:defRPr>
            </a:lvl1pPr>
            <a:lvl2pPr marL="741282" indent="-284131" eaLnBrk="0" hangingPunct="0">
              <a:spcBef>
                <a:spcPct val="30000"/>
              </a:spcBef>
              <a:defRPr sz="1200">
                <a:solidFill>
                  <a:schemeClr val="tx1"/>
                </a:solidFill>
                <a:latin typeface="Arial" pitchFamily="34" charset="0"/>
                <a:ea typeface="ＭＳ Ｐゴシック" pitchFamily="34" charset="-128"/>
              </a:defRPr>
            </a:lvl2pPr>
            <a:lvl3pPr marL="1139699" indent="-226988" eaLnBrk="0" hangingPunct="0">
              <a:spcBef>
                <a:spcPct val="30000"/>
              </a:spcBef>
              <a:defRPr sz="1200">
                <a:solidFill>
                  <a:schemeClr val="tx1"/>
                </a:solidFill>
                <a:latin typeface="Arial" pitchFamily="34" charset="0"/>
                <a:ea typeface="ＭＳ Ｐゴシック" pitchFamily="34" charset="-128"/>
              </a:defRPr>
            </a:lvl3pPr>
            <a:lvl4pPr marL="1596848" indent="-226988" eaLnBrk="0" hangingPunct="0">
              <a:spcBef>
                <a:spcPct val="30000"/>
              </a:spcBef>
              <a:defRPr sz="1200">
                <a:solidFill>
                  <a:schemeClr val="tx1"/>
                </a:solidFill>
                <a:latin typeface="Arial" pitchFamily="34" charset="0"/>
                <a:ea typeface="ＭＳ Ｐゴシック" pitchFamily="34" charset="-128"/>
              </a:defRPr>
            </a:lvl4pPr>
            <a:lvl5pPr marL="2052412" indent="-226988" eaLnBrk="0" hangingPunct="0">
              <a:spcBef>
                <a:spcPct val="30000"/>
              </a:spcBef>
              <a:defRPr sz="1200">
                <a:solidFill>
                  <a:schemeClr val="tx1"/>
                </a:solidFill>
                <a:latin typeface="Arial" pitchFamily="34" charset="0"/>
                <a:ea typeface="ＭＳ Ｐゴシック" pitchFamily="34" charset="-128"/>
              </a:defRPr>
            </a:lvl5pPr>
            <a:lvl6pPr marL="2509561" indent="-226988" eaLnBrk="0" fontAlgn="base" hangingPunct="0">
              <a:spcBef>
                <a:spcPct val="30000"/>
              </a:spcBef>
              <a:spcAft>
                <a:spcPct val="0"/>
              </a:spcAft>
              <a:defRPr sz="1200">
                <a:solidFill>
                  <a:schemeClr val="tx1"/>
                </a:solidFill>
                <a:latin typeface="Arial" pitchFamily="34" charset="0"/>
                <a:ea typeface="ＭＳ Ｐゴシック" pitchFamily="34" charset="-128"/>
              </a:defRPr>
            </a:lvl6pPr>
            <a:lvl7pPr marL="2966709" indent="-226988" eaLnBrk="0" fontAlgn="base" hangingPunct="0">
              <a:spcBef>
                <a:spcPct val="30000"/>
              </a:spcBef>
              <a:spcAft>
                <a:spcPct val="0"/>
              </a:spcAft>
              <a:defRPr sz="1200">
                <a:solidFill>
                  <a:schemeClr val="tx1"/>
                </a:solidFill>
                <a:latin typeface="Arial" pitchFamily="34" charset="0"/>
                <a:ea typeface="ＭＳ Ｐゴシック" pitchFamily="34" charset="-128"/>
              </a:defRPr>
            </a:lvl7pPr>
            <a:lvl8pPr marL="3423859" indent="-226988" eaLnBrk="0" fontAlgn="base" hangingPunct="0">
              <a:spcBef>
                <a:spcPct val="30000"/>
              </a:spcBef>
              <a:spcAft>
                <a:spcPct val="0"/>
              </a:spcAft>
              <a:defRPr sz="1200">
                <a:solidFill>
                  <a:schemeClr val="tx1"/>
                </a:solidFill>
                <a:latin typeface="Arial" pitchFamily="34" charset="0"/>
                <a:ea typeface="ＭＳ Ｐゴシック" pitchFamily="34" charset="-128"/>
              </a:defRPr>
            </a:lvl8pPr>
            <a:lvl9pPr marL="3881008" indent="-226988" eaLnBrk="0" fontAlgn="base" hangingPunct="0">
              <a:spcBef>
                <a:spcPct val="30000"/>
              </a:spcBef>
              <a:spcAft>
                <a:spcPct val="0"/>
              </a:spcAft>
              <a:defRPr sz="1200">
                <a:solidFill>
                  <a:schemeClr val="tx1"/>
                </a:solidFill>
                <a:latin typeface="Arial" pitchFamily="34" charset="0"/>
                <a:ea typeface="ＭＳ Ｐゴシック" pitchFamily="34" charset="-128"/>
              </a:defRPr>
            </a:lvl9pPr>
          </a:lstStyle>
          <a:p>
            <a:pPr>
              <a:spcBef>
                <a:spcPct val="0"/>
              </a:spcBef>
            </a:pPr>
            <a:fld id="{DCE5A703-C0B9-49A9-9349-A36D980EACA3}" type="slidenum">
              <a:rPr lang="en-US" altLang="en-US" smtClean="0"/>
              <a:pPr>
                <a:spcBef>
                  <a:spcPct val="0"/>
                </a:spcBef>
              </a:pPr>
              <a:t>21</a:t>
            </a:fld>
            <a:endParaRPr lang="en-US" altLang="en-US" smtClean="0"/>
          </a:p>
        </p:txBody>
      </p:sp>
      <p:sp>
        <p:nvSpPr>
          <p:cNvPr id="81923" name="Rectangle 2"/>
          <p:cNvSpPr>
            <a:spLocks noGrp="1" noRot="1" noChangeAspect="1" noChangeArrowheads="1" noTextEdit="1"/>
          </p:cNvSpPr>
          <p:nvPr>
            <p:ph type="sldImg"/>
          </p:nvPr>
        </p:nvSpPr>
        <p:spPr>
          <a:ln/>
        </p:spPr>
      </p:sp>
      <p:sp>
        <p:nvSpPr>
          <p:cNvPr id="819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smtClean="0">
                <a:latin typeface="Arial" pitchFamily="34" charset="0"/>
              </a:rPr>
              <a:t>Pause</a:t>
            </a:r>
          </a:p>
          <a:p>
            <a:endParaRPr lang="en-US" altLang="en-US" smtClean="0">
              <a:latin typeface="Arial" pitchFamily="34" charset="0"/>
            </a:endParaRPr>
          </a:p>
          <a:p>
            <a:r>
              <a:rPr lang="en-US" altLang="en-US" smtClean="0">
                <a:latin typeface="Arial" pitchFamily="34" charset="0"/>
              </a:rPr>
              <a:t>Bad news – this </a:t>
            </a:r>
            <a:r>
              <a:rPr lang="en-US" altLang="en-US" b="1" smtClean="0">
                <a:latin typeface="Arial" pitchFamily="34" charset="0"/>
              </a:rPr>
              <a:t>is </a:t>
            </a:r>
            <a:r>
              <a:rPr lang="en-US" altLang="en-US" smtClean="0">
                <a:latin typeface="Arial" pitchFamily="34" charset="0"/>
              </a:rPr>
              <a:t>supposed to provide signals to the traffic  in six lanes– </a:t>
            </a:r>
          </a:p>
          <a:p>
            <a:endParaRPr lang="en-US" altLang="en-US" smtClean="0">
              <a:latin typeface="Arial" pitchFamily="34" charset="0"/>
            </a:endParaRPr>
          </a:p>
          <a:p>
            <a:r>
              <a:rPr lang="en-US" altLang="en-US" smtClean="0">
                <a:latin typeface="Arial" pitchFamily="34" charset="0"/>
              </a:rPr>
              <a:t>Complexity here has produced an accident waiting to happen; this is a system design problem </a:t>
            </a:r>
          </a:p>
          <a:p>
            <a:endParaRPr lang="en-US" altLang="en-US" smtClean="0">
              <a:latin typeface="Arial" pitchFamily="34" charset="0"/>
            </a:endParaRPr>
          </a:p>
          <a:p>
            <a:endParaRPr lang="en-US" altLang="en-US" smtClean="0">
              <a:latin typeface="Arial" pitchFamily="34" charset="0"/>
            </a:endParaRPr>
          </a:p>
          <a:p>
            <a:r>
              <a:rPr lang="en-US" altLang="en-US" smtClean="0">
                <a:latin typeface="Arial" pitchFamily="34" charset="0"/>
              </a:rPr>
              <a:t>So those are the two core principles for safety</a:t>
            </a:r>
          </a:p>
          <a:p>
            <a:r>
              <a:rPr lang="en-US" altLang="en-US" smtClean="0">
                <a:latin typeface="Arial" pitchFamily="34" charset="0"/>
              </a:rPr>
              <a:t>	- systems designed for safety and reliability</a:t>
            </a:r>
          </a:p>
          <a:p>
            <a:r>
              <a:rPr lang="en-US" altLang="en-US" smtClean="0">
                <a:latin typeface="Arial" pitchFamily="34" charset="0"/>
              </a:rPr>
              <a:t>	- culture in which people </a:t>
            </a:r>
          </a:p>
          <a:p>
            <a:pPr marL="1085730" lvl="2" indent="-171431">
              <a:buFontTx/>
              <a:buChar char="•"/>
            </a:pPr>
            <a:r>
              <a:rPr lang="en-US" altLang="en-US" smtClean="0">
                <a:latin typeface="Arial" pitchFamily="34" charset="0"/>
              </a:rPr>
              <a:t>	work as a team,</a:t>
            </a:r>
          </a:p>
          <a:p>
            <a:pPr marL="1085730" lvl="2" indent="-171431">
              <a:buFontTx/>
              <a:buChar char="•"/>
            </a:pPr>
            <a:r>
              <a:rPr lang="en-US" altLang="en-US" smtClean="0">
                <a:latin typeface="Arial" pitchFamily="34" charset="0"/>
              </a:rPr>
              <a:t>	listen to each other, </a:t>
            </a:r>
          </a:p>
          <a:p>
            <a:pPr marL="1085730" lvl="2" indent="-171431">
              <a:buFontTx/>
              <a:buChar char="•"/>
            </a:pPr>
            <a:r>
              <a:rPr lang="en-US" altLang="en-US" smtClean="0">
                <a:latin typeface="Arial" pitchFamily="34" charset="0"/>
              </a:rPr>
              <a:t>	and continually learn and improve</a:t>
            </a:r>
          </a:p>
          <a:p>
            <a:pPr marL="1085730" lvl="2" indent="-171431">
              <a:buFontTx/>
              <a:buChar char="•"/>
            </a:pPr>
            <a:endParaRPr lang="en-US" altLang="en-US" smtClean="0">
              <a:latin typeface="Arial" pitchFamily="34" charset="0"/>
            </a:endParaRPr>
          </a:p>
          <a:p>
            <a:r>
              <a:rPr lang="en-US" altLang="en-US" smtClean="0">
                <a:latin typeface="Arial" pitchFamily="34" charset="0"/>
              </a:rPr>
              <a:t>Now- what do we know about how we are doing in healthcare – </a:t>
            </a:r>
          </a:p>
          <a:p>
            <a:r>
              <a:rPr lang="en-US" altLang="en-US" smtClean="0">
                <a:latin typeface="Arial" pitchFamily="34" charset="0"/>
              </a:rPr>
              <a:t>	What does more recent work show about the level of harm?</a:t>
            </a:r>
          </a:p>
          <a:p>
            <a:pPr marL="1085730" lvl="2" indent="-171431">
              <a:buFontTx/>
              <a:buChar char="•"/>
            </a:pPr>
            <a:endParaRPr lang="en-US" altLang="en-US" smtClean="0">
              <a:latin typeface="Arial" pitchFamily="34" charset="0"/>
            </a:endParaRPr>
          </a:p>
        </p:txBody>
      </p:sp>
    </p:spTree>
    <p:extLst>
      <p:ext uri="{BB962C8B-B14F-4D97-AF65-F5344CB8AC3E}">
        <p14:creationId xmlns:p14="http://schemas.microsoft.com/office/powerpoint/2010/main" val="421451362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774">
              <a:defRPr/>
            </a:pPr>
            <a:r>
              <a:rPr lang="en-US" altLang="en-US" dirty="0" smtClean="0"/>
              <a:t>Changing the people, or pushing them to "try harder" or "do better" will not result in improved performance. </a:t>
            </a:r>
          </a:p>
          <a:p>
            <a:endParaRPr lang="en-US" dirty="0"/>
          </a:p>
        </p:txBody>
      </p:sp>
      <p:sp>
        <p:nvSpPr>
          <p:cNvPr id="4" name="Slide Number Placeholder 3"/>
          <p:cNvSpPr>
            <a:spLocks noGrp="1"/>
          </p:cNvSpPr>
          <p:nvPr>
            <p:ph type="sldNum" sz="quarter" idx="10"/>
          </p:nvPr>
        </p:nvSpPr>
        <p:spPr/>
        <p:txBody>
          <a:bodyPr/>
          <a:lstStyle/>
          <a:p>
            <a:fld id="{7E0278E7-46A9-468D-A4B5-4C992BD839E3}" type="slidenum">
              <a:rPr lang="en-US" altLang="en-US" smtClean="0"/>
              <a:pPr/>
              <a:t>23</a:t>
            </a:fld>
            <a:endParaRPr lang="en-US" altLang="en-US"/>
          </a:p>
        </p:txBody>
      </p:sp>
    </p:spTree>
    <p:extLst>
      <p:ext uri="{BB962C8B-B14F-4D97-AF65-F5344CB8AC3E}">
        <p14:creationId xmlns:p14="http://schemas.microsoft.com/office/powerpoint/2010/main" val="326787100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4002" indent="-286156" eaLnBrk="0" hangingPunct="0">
              <a:defRPr>
                <a:solidFill>
                  <a:schemeClr val="tx1"/>
                </a:solidFill>
                <a:latin typeface="Arial" charset="0"/>
              </a:defRPr>
            </a:lvl2pPr>
            <a:lvl3pPr marL="1144619" indent="-228924" eaLnBrk="0" hangingPunct="0">
              <a:defRPr>
                <a:solidFill>
                  <a:schemeClr val="tx1"/>
                </a:solidFill>
                <a:latin typeface="Arial" charset="0"/>
              </a:defRPr>
            </a:lvl3pPr>
            <a:lvl4pPr marL="1602469" indent="-228924" eaLnBrk="0" hangingPunct="0">
              <a:defRPr>
                <a:solidFill>
                  <a:schemeClr val="tx1"/>
                </a:solidFill>
                <a:latin typeface="Arial" charset="0"/>
              </a:defRPr>
            </a:lvl4pPr>
            <a:lvl5pPr marL="2060317" indent="-228924" eaLnBrk="0" hangingPunct="0">
              <a:defRPr>
                <a:solidFill>
                  <a:schemeClr val="tx1"/>
                </a:solidFill>
                <a:latin typeface="Arial" charset="0"/>
              </a:defRPr>
            </a:lvl5pPr>
            <a:lvl6pPr marL="2518166" indent="-228924" eaLnBrk="0" fontAlgn="base" hangingPunct="0">
              <a:spcBef>
                <a:spcPct val="0"/>
              </a:spcBef>
              <a:spcAft>
                <a:spcPct val="0"/>
              </a:spcAft>
              <a:defRPr>
                <a:solidFill>
                  <a:schemeClr val="tx1"/>
                </a:solidFill>
                <a:latin typeface="Arial" charset="0"/>
              </a:defRPr>
            </a:lvl6pPr>
            <a:lvl7pPr marL="2976013" indent="-228924" eaLnBrk="0" fontAlgn="base" hangingPunct="0">
              <a:spcBef>
                <a:spcPct val="0"/>
              </a:spcBef>
              <a:spcAft>
                <a:spcPct val="0"/>
              </a:spcAft>
              <a:defRPr>
                <a:solidFill>
                  <a:schemeClr val="tx1"/>
                </a:solidFill>
                <a:latin typeface="Arial" charset="0"/>
              </a:defRPr>
            </a:lvl7pPr>
            <a:lvl8pPr marL="3433861" indent="-228924" eaLnBrk="0" fontAlgn="base" hangingPunct="0">
              <a:spcBef>
                <a:spcPct val="0"/>
              </a:spcBef>
              <a:spcAft>
                <a:spcPct val="0"/>
              </a:spcAft>
              <a:defRPr>
                <a:solidFill>
                  <a:schemeClr val="tx1"/>
                </a:solidFill>
                <a:latin typeface="Arial" charset="0"/>
              </a:defRPr>
            </a:lvl8pPr>
            <a:lvl9pPr marL="3891710" indent="-228924" eaLnBrk="0" fontAlgn="base" hangingPunct="0">
              <a:spcBef>
                <a:spcPct val="0"/>
              </a:spcBef>
              <a:spcAft>
                <a:spcPct val="0"/>
              </a:spcAft>
              <a:defRPr>
                <a:solidFill>
                  <a:schemeClr val="tx1"/>
                </a:solidFill>
                <a:latin typeface="Arial" charset="0"/>
              </a:defRPr>
            </a:lvl9pPr>
          </a:lstStyle>
          <a:p>
            <a:pPr eaLnBrk="1" hangingPunct="1"/>
            <a:fld id="{2B5311BF-60D0-46EE-9609-02913FBD884E}" type="slidenum">
              <a:rPr lang="en-US" altLang="en-US" smtClean="0"/>
              <a:pPr eaLnBrk="1" hangingPunct="1"/>
              <a:t>25</a:t>
            </a:fld>
            <a:endParaRPr lang="en-US" altLang="en-US" smtClean="0"/>
          </a:p>
        </p:txBody>
      </p:sp>
      <p:sp>
        <p:nvSpPr>
          <p:cNvPr id="24579" name="Rectangle 2"/>
          <p:cNvSpPr>
            <a:spLocks noGrp="1" noRot="1" noChangeAspect="1" noChangeArrowheads="1" noTextEdit="1"/>
          </p:cNvSpPr>
          <p:nvPr>
            <p:ph type="sldImg"/>
          </p:nvPr>
        </p:nvSpPr>
        <p:spPr>
          <a:ln/>
        </p:spPr>
      </p:sp>
      <p:sp>
        <p:nvSpPr>
          <p:cNvPr id="245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smtClean="0"/>
              <a:t>Person Model: This is the traditional approach to human error that "names, blames, and shames" an individual(s) as "causing" the accident. The underlying assumption is that mistakes and errors are the result of negligence, inattention, carelessness, lack of skill or knowledge, lack or motivation or one of a host of other faulty, negative mental processes. This model uses fear and discipline to attempt to improve safety. The person model considers errors as a "moral" issue that "bad things happen to bad people."* </a:t>
            </a:r>
          </a:p>
          <a:p>
            <a:pPr eaLnBrk="1" hangingPunct="1"/>
            <a:endParaRPr lang="en-US" altLang="en-US" smtClean="0"/>
          </a:p>
        </p:txBody>
      </p:sp>
    </p:spTree>
    <p:extLst>
      <p:ext uri="{BB962C8B-B14F-4D97-AF65-F5344CB8AC3E}">
        <p14:creationId xmlns:p14="http://schemas.microsoft.com/office/powerpoint/2010/main" val="323293013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774">
              <a:defRPr/>
            </a:pPr>
            <a:r>
              <a:rPr lang="en-US" altLang="en-US" dirty="0" smtClean="0"/>
              <a:t>Human factors engineering is the study of how humans interact with systems to achieve desired results</a:t>
            </a:r>
          </a:p>
          <a:p>
            <a:endParaRPr lang="en-US" dirty="0"/>
          </a:p>
        </p:txBody>
      </p:sp>
      <p:sp>
        <p:nvSpPr>
          <p:cNvPr id="4" name="Slide Number Placeholder 3"/>
          <p:cNvSpPr>
            <a:spLocks noGrp="1"/>
          </p:cNvSpPr>
          <p:nvPr>
            <p:ph type="sldNum" sz="quarter" idx="10"/>
          </p:nvPr>
        </p:nvSpPr>
        <p:spPr/>
        <p:txBody>
          <a:bodyPr/>
          <a:lstStyle/>
          <a:p>
            <a:fld id="{7E0278E7-46A9-468D-A4B5-4C992BD839E3}" type="slidenum">
              <a:rPr lang="en-US" altLang="en-US" smtClean="0"/>
              <a:pPr/>
              <a:t>29</a:t>
            </a:fld>
            <a:endParaRPr lang="en-US" altLang="en-US"/>
          </a:p>
        </p:txBody>
      </p:sp>
    </p:spTree>
    <p:extLst>
      <p:ext uri="{BB962C8B-B14F-4D97-AF65-F5344CB8AC3E}">
        <p14:creationId xmlns:p14="http://schemas.microsoft.com/office/powerpoint/2010/main" val="86509350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Note the</a:t>
            </a:r>
            <a:r>
              <a:rPr lang="en-US" baseline="0" dirty="0" smtClean="0"/>
              <a:t> attached articles from Steve Spear – stapled into the presentation packet</a:t>
            </a:r>
          </a:p>
          <a:p>
            <a:r>
              <a:rPr lang="en-US" baseline="0" dirty="0" smtClean="0"/>
              <a:t>It is the job of everyone in the practice to look for sources of risk to patients, to bring them to the attention of the team, and to work to fix them, BEFORE they hurt a patient</a:t>
            </a:r>
          </a:p>
          <a:p>
            <a:r>
              <a:rPr lang="en-US" baseline="0" dirty="0" smtClean="0"/>
              <a:t>Look for “accidents waiting to happen”, and change the process to protect patients from harm</a:t>
            </a:r>
            <a:endParaRPr lang="en-US" dirty="0"/>
          </a:p>
        </p:txBody>
      </p:sp>
      <p:sp>
        <p:nvSpPr>
          <p:cNvPr id="4" name="Slide Number Placeholder 3"/>
          <p:cNvSpPr>
            <a:spLocks noGrp="1"/>
          </p:cNvSpPr>
          <p:nvPr>
            <p:ph type="sldNum" sz="quarter" idx="10"/>
          </p:nvPr>
        </p:nvSpPr>
        <p:spPr/>
        <p:txBody>
          <a:bodyPr/>
          <a:lstStyle/>
          <a:p>
            <a:fld id="{CA17501E-8668-4B6F-BA38-4B4F204D21C8}" type="slidenum">
              <a:rPr lang="en-US" smtClean="0"/>
              <a:t>32</a:t>
            </a:fld>
            <a:endParaRPr lang="en-US"/>
          </a:p>
        </p:txBody>
      </p:sp>
    </p:spTree>
    <p:extLst>
      <p:ext uri="{BB962C8B-B14F-4D97-AF65-F5344CB8AC3E}">
        <p14:creationId xmlns:p14="http://schemas.microsoft.com/office/powerpoint/2010/main" val="273736053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8513387-AAB8-4D01-AC0C-1B6FEC1DB256}" type="slidenum">
              <a:rPr lang="en-US" altLang="en-US"/>
              <a:pPr/>
              <a:t>34</a:t>
            </a:fld>
            <a:endParaRPr lang="en-US" altLang="en-US"/>
          </a:p>
        </p:txBody>
      </p:sp>
      <p:sp>
        <p:nvSpPr>
          <p:cNvPr id="5122" name="Rectangle 2"/>
          <p:cNvSpPr>
            <a:spLocks noGrp="1" noRot="1" noChangeAspect="1" noChangeArrowheads="1" noTextEdit="1"/>
          </p:cNvSpPr>
          <p:nvPr>
            <p:ph type="sldImg"/>
          </p:nvPr>
        </p:nvSpPr>
        <p:spPr>
          <a:xfrm>
            <a:off x="1193800" y="693738"/>
            <a:ext cx="4624388" cy="3468687"/>
          </a:xfrm>
          <a:ln/>
        </p:spPr>
      </p:sp>
      <p:sp>
        <p:nvSpPr>
          <p:cNvPr id="5123" name="Rectangle 3"/>
          <p:cNvSpPr>
            <a:spLocks noGrp="1" noChangeArrowheads="1"/>
          </p:cNvSpPr>
          <p:nvPr>
            <p:ph type="body" idx="1"/>
          </p:nvPr>
        </p:nvSpPr>
        <p:spPr>
          <a:xfrm>
            <a:off x="934720" y="4415790"/>
            <a:ext cx="5140960" cy="4183380"/>
          </a:xfrm>
        </p:spPr>
        <p:txBody>
          <a:bodyPr/>
          <a:lstStyle/>
          <a:p>
            <a:r>
              <a:rPr lang="en-US" altLang="en-US"/>
              <a:t>As we go through the course, we shall look at three manageable behaviors:  1) normal error 2) at-risk behavior and 3) high-culpability behavior.  We will start with the easiest: “normal” or system-induced error.</a:t>
            </a:r>
          </a:p>
        </p:txBody>
      </p:sp>
    </p:spTree>
    <p:extLst>
      <p:ext uri="{BB962C8B-B14F-4D97-AF65-F5344CB8AC3E}">
        <p14:creationId xmlns:p14="http://schemas.microsoft.com/office/powerpoint/2010/main" val="367737198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5" name="Slide Image Placeholder 1"/>
          <p:cNvSpPr>
            <a:spLocks noGrp="1" noRot="1" noChangeAspect="1" noTextEdit="1"/>
          </p:cNvSpPr>
          <p:nvPr>
            <p:ph type="sldImg"/>
          </p:nvPr>
        </p:nvSpPr>
        <p:spPr>
          <a:ln/>
        </p:spPr>
      </p:sp>
      <p:sp>
        <p:nvSpPr>
          <p:cNvPr id="41986"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smtClean="0">
                <a:latin typeface="Arial" pitchFamily="34" charset="0"/>
              </a:rPr>
              <a:t>Human error: An inadvertent action; inadvertently doing other than what should have been done, ie slip, lapse, mistake (hit send on email before ready)</a:t>
            </a:r>
          </a:p>
          <a:p>
            <a:endParaRPr lang="en-US" altLang="en-US" smtClean="0">
              <a:latin typeface="Arial" pitchFamily="34" charset="0"/>
            </a:endParaRPr>
          </a:p>
          <a:p>
            <a:r>
              <a:rPr lang="en-US" altLang="en-US" smtClean="0">
                <a:latin typeface="Arial" pitchFamily="34" charset="0"/>
              </a:rPr>
              <a:t>Response = console</a:t>
            </a:r>
          </a:p>
          <a:p>
            <a:endParaRPr lang="en-US" altLang="en-US" smtClean="0">
              <a:latin typeface="Arial" pitchFamily="34" charset="0"/>
            </a:endParaRPr>
          </a:p>
        </p:txBody>
      </p:sp>
      <p:sp>
        <p:nvSpPr>
          <p:cNvPr id="41987"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itchFamily="34" charset="0"/>
                <a:ea typeface="MS PGothic" pitchFamily="34" charset="-128"/>
              </a:defRPr>
            </a:lvl1pPr>
            <a:lvl2pPr marL="757024" indent="-291163" eaLnBrk="0" hangingPunct="0">
              <a:defRPr sz="2400">
                <a:solidFill>
                  <a:schemeClr val="tx1"/>
                </a:solidFill>
                <a:latin typeface="Arial" pitchFamily="34" charset="0"/>
                <a:ea typeface="MS PGothic" pitchFamily="34" charset="-128"/>
              </a:defRPr>
            </a:lvl2pPr>
            <a:lvl3pPr marL="1164653" indent="-232930" eaLnBrk="0" hangingPunct="0">
              <a:defRPr sz="2400">
                <a:solidFill>
                  <a:schemeClr val="tx1"/>
                </a:solidFill>
                <a:latin typeface="Arial" pitchFamily="34" charset="0"/>
                <a:ea typeface="MS PGothic" pitchFamily="34" charset="-128"/>
              </a:defRPr>
            </a:lvl3pPr>
            <a:lvl4pPr marL="1630514" indent="-232930" eaLnBrk="0" hangingPunct="0">
              <a:defRPr sz="2400">
                <a:solidFill>
                  <a:schemeClr val="tx1"/>
                </a:solidFill>
                <a:latin typeface="Arial" pitchFamily="34" charset="0"/>
                <a:ea typeface="MS PGothic" pitchFamily="34" charset="-128"/>
              </a:defRPr>
            </a:lvl4pPr>
            <a:lvl5pPr marL="2096375" indent="-232930" eaLnBrk="0" hangingPunct="0">
              <a:defRPr sz="2400">
                <a:solidFill>
                  <a:schemeClr val="tx1"/>
                </a:solidFill>
                <a:latin typeface="Arial" pitchFamily="34" charset="0"/>
                <a:ea typeface="MS PGothic" pitchFamily="34" charset="-128"/>
              </a:defRPr>
            </a:lvl5pPr>
            <a:lvl6pPr marL="2562236" indent="-232930" eaLnBrk="0" fontAlgn="base" hangingPunct="0">
              <a:spcBef>
                <a:spcPct val="0"/>
              </a:spcBef>
              <a:spcAft>
                <a:spcPct val="0"/>
              </a:spcAft>
              <a:defRPr sz="2400">
                <a:solidFill>
                  <a:schemeClr val="tx1"/>
                </a:solidFill>
                <a:latin typeface="Arial" pitchFamily="34" charset="0"/>
                <a:ea typeface="MS PGothic" pitchFamily="34" charset="-128"/>
              </a:defRPr>
            </a:lvl6pPr>
            <a:lvl7pPr marL="3028096" indent="-232930" eaLnBrk="0" fontAlgn="base" hangingPunct="0">
              <a:spcBef>
                <a:spcPct val="0"/>
              </a:spcBef>
              <a:spcAft>
                <a:spcPct val="0"/>
              </a:spcAft>
              <a:defRPr sz="2400">
                <a:solidFill>
                  <a:schemeClr val="tx1"/>
                </a:solidFill>
                <a:latin typeface="Arial" pitchFamily="34" charset="0"/>
                <a:ea typeface="MS PGothic" pitchFamily="34" charset="-128"/>
              </a:defRPr>
            </a:lvl7pPr>
            <a:lvl8pPr marL="3493957" indent="-232930" eaLnBrk="0" fontAlgn="base" hangingPunct="0">
              <a:spcBef>
                <a:spcPct val="0"/>
              </a:spcBef>
              <a:spcAft>
                <a:spcPct val="0"/>
              </a:spcAft>
              <a:defRPr sz="2400">
                <a:solidFill>
                  <a:schemeClr val="tx1"/>
                </a:solidFill>
                <a:latin typeface="Arial" pitchFamily="34" charset="0"/>
                <a:ea typeface="MS PGothic" pitchFamily="34" charset="-128"/>
              </a:defRPr>
            </a:lvl8pPr>
            <a:lvl9pPr marL="3959819" indent="-232930" eaLnBrk="0" fontAlgn="base" hangingPunct="0">
              <a:spcBef>
                <a:spcPct val="0"/>
              </a:spcBef>
              <a:spcAft>
                <a:spcPct val="0"/>
              </a:spcAft>
              <a:defRPr sz="2400">
                <a:solidFill>
                  <a:schemeClr val="tx1"/>
                </a:solidFill>
                <a:latin typeface="Arial" pitchFamily="34" charset="0"/>
                <a:ea typeface="MS PGothic" pitchFamily="34" charset="-128"/>
              </a:defRPr>
            </a:lvl9pPr>
          </a:lstStyle>
          <a:p>
            <a:pPr eaLnBrk="1" hangingPunct="1"/>
            <a:fld id="{3FC6D9D2-27CF-4FA5-8DCF-9C33BC0909E0}" type="slidenum">
              <a:rPr lang="en-US" altLang="en-US" sz="1200"/>
              <a:pPr eaLnBrk="1" hangingPunct="1"/>
              <a:t>35</a:t>
            </a:fld>
            <a:endParaRPr lang="en-US" altLang="en-US" sz="1200"/>
          </a:p>
        </p:txBody>
      </p:sp>
    </p:spTree>
    <p:extLst>
      <p:ext uri="{BB962C8B-B14F-4D97-AF65-F5344CB8AC3E}">
        <p14:creationId xmlns:p14="http://schemas.microsoft.com/office/powerpoint/2010/main" val="241529708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3" name="Slide Image Placeholder 1"/>
          <p:cNvSpPr>
            <a:spLocks noGrp="1" noRot="1" noChangeAspect="1" noTextEdit="1"/>
          </p:cNvSpPr>
          <p:nvPr>
            <p:ph type="sldImg"/>
          </p:nvPr>
        </p:nvSpPr>
        <p:spPr>
          <a:ln/>
        </p:spPr>
      </p:sp>
      <p:sp>
        <p:nvSpPr>
          <p:cNvPr id="44034"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smtClean="0">
                <a:latin typeface="Arial" pitchFamily="34" charset="0"/>
              </a:rPr>
              <a:t>At risk behavior:Behavioral Choice that increases risk usu due to inaccurate risk assessment (ie risk not recognized or mistakenly believed to be justified)</a:t>
            </a:r>
          </a:p>
          <a:p>
            <a:r>
              <a:rPr lang="en-US" altLang="en-US" smtClean="0">
                <a:latin typeface="Arial" pitchFamily="34" charset="0"/>
              </a:rPr>
              <a:t>e.g. Drift, cutting corners, short cuts</a:t>
            </a:r>
          </a:p>
          <a:p>
            <a:r>
              <a:rPr lang="en-US" altLang="en-US" smtClean="0">
                <a:latin typeface="Arial" pitchFamily="34" charset="0"/>
              </a:rPr>
              <a:t>Response = coaching + improve system if possible to guide behavioral choice to prevent similar error from occurring again</a:t>
            </a:r>
          </a:p>
          <a:p>
            <a:endParaRPr lang="en-US" altLang="en-US" smtClean="0">
              <a:latin typeface="Arial" pitchFamily="34" charset="0"/>
            </a:endParaRPr>
          </a:p>
        </p:txBody>
      </p:sp>
      <p:sp>
        <p:nvSpPr>
          <p:cNvPr id="44035"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itchFamily="34" charset="0"/>
                <a:ea typeface="MS PGothic" pitchFamily="34" charset="-128"/>
              </a:defRPr>
            </a:lvl1pPr>
            <a:lvl2pPr marL="757024" indent="-291163" eaLnBrk="0" hangingPunct="0">
              <a:defRPr sz="2400">
                <a:solidFill>
                  <a:schemeClr val="tx1"/>
                </a:solidFill>
                <a:latin typeface="Arial" pitchFamily="34" charset="0"/>
                <a:ea typeface="MS PGothic" pitchFamily="34" charset="-128"/>
              </a:defRPr>
            </a:lvl2pPr>
            <a:lvl3pPr marL="1164653" indent="-232930" eaLnBrk="0" hangingPunct="0">
              <a:defRPr sz="2400">
                <a:solidFill>
                  <a:schemeClr val="tx1"/>
                </a:solidFill>
                <a:latin typeface="Arial" pitchFamily="34" charset="0"/>
                <a:ea typeface="MS PGothic" pitchFamily="34" charset="-128"/>
              </a:defRPr>
            </a:lvl3pPr>
            <a:lvl4pPr marL="1630514" indent="-232930" eaLnBrk="0" hangingPunct="0">
              <a:defRPr sz="2400">
                <a:solidFill>
                  <a:schemeClr val="tx1"/>
                </a:solidFill>
                <a:latin typeface="Arial" pitchFamily="34" charset="0"/>
                <a:ea typeface="MS PGothic" pitchFamily="34" charset="-128"/>
              </a:defRPr>
            </a:lvl4pPr>
            <a:lvl5pPr marL="2096375" indent="-232930" eaLnBrk="0" hangingPunct="0">
              <a:defRPr sz="2400">
                <a:solidFill>
                  <a:schemeClr val="tx1"/>
                </a:solidFill>
                <a:latin typeface="Arial" pitchFamily="34" charset="0"/>
                <a:ea typeface="MS PGothic" pitchFamily="34" charset="-128"/>
              </a:defRPr>
            </a:lvl5pPr>
            <a:lvl6pPr marL="2562236" indent="-232930" eaLnBrk="0" fontAlgn="base" hangingPunct="0">
              <a:spcBef>
                <a:spcPct val="0"/>
              </a:spcBef>
              <a:spcAft>
                <a:spcPct val="0"/>
              </a:spcAft>
              <a:defRPr sz="2400">
                <a:solidFill>
                  <a:schemeClr val="tx1"/>
                </a:solidFill>
                <a:latin typeface="Arial" pitchFamily="34" charset="0"/>
                <a:ea typeface="MS PGothic" pitchFamily="34" charset="-128"/>
              </a:defRPr>
            </a:lvl6pPr>
            <a:lvl7pPr marL="3028096" indent="-232930" eaLnBrk="0" fontAlgn="base" hangingPunct="0">
              <a:spcBef>
                <a:spcPct val="0"/>
              </a:spcBef>
              <a:spcAft>
                <a:spcPct val="0"/>
              </a:spcAft>
              <a:defRPr sz="2400">
                <a:solidFill>
                  <a:schemeClr val="tx1"/>
                </a:solidFill>
                <a:latin typeface="Arial" pitchFamily="34" charset="0"/>
                <a:ea typeface="MS PGothic" pitchFamily="34" charset="-128"/>
              </a:defRPr>
            </a:lvl7pPr>
            <a:lvl8pPr marL="3493957" indent="-232930" eaLnBrk="0" fontAlgn="base" hangingPunct="0">
              <a:spcBef>
                <a:spcPct val="0"/>
              </a:spcBef>
              <a:spcAft>
                <a:spcPct val="0"/>
              </a:spcAft>
              <a:defRPr sz="2400">
                <a:solidFill>
                  <a:schemeClr val="tx1"/>
                </a:solidFill>
                <a:latin typeface="Arial" pitchFamily="34" charset="0"/>
                <a:ea typeface="MS PGothic" pitchFamily="34" charset="-128"/>
              </a:defRPr>
            </a:lvl8pPr>
            <a:lvl9pPr marL="3959819" indent="-232930" eaLnBrk="0" fontAlgn="base" hangingPunct="0">
              <a:spcBef>
                <a:spcPct val="0"/>
              </a:spcBef>
              <a:spcAft>
                <a:spcPct val="0"/>
              </a:spcAft>
              <a:defRPr sz="2400">
                <a:solidFill>
                  <a:schemeClr val="tx1"/>
                </a:solidFill>
                <a:latin typeface="Arial" pitchFamily="34" charset="0"/>
                <a:ea typeface="MS PGothic" pitchFamily="34" charset="-128"/>
              </a:defRPr>
            </a:lvl9pPr>
          </a:lstStyle>
          <a:p>
            <a:pPr eaLnBrk="1" hangingPunct="1"/>
            <a:fld id="{D9CCC66C-2CFA-4A88-9739-88814123E5D1}" type="slidenum">
              <a:rPr lang="en-US" altLang="en-US" sz="1200"/>
              <a:pPr eaLnBrk="1" hangingPunct="1"/>
              <a:t>36</a:t>
            </a:fld>
            <a:endParaRPr lang="en-US" altLang="en-US" sz="1200"/>
          </a:p>
        </p:txBody>
      </p:sp>
    </p:spTree>
    <p:extLst>
      <p:ext uri="{BB962C8B-B14F-4D97-AF65-F5344CB8AC3E}">
        <p14:creationId xmlns:p14="http://schemas.microsoft.com/office/powerpoint/2010/main" val="244039508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1" name="Slide Image Placeholder 1"/>
          <p:cNvSpPr>
            <a:spLocks noGrp="1" noRot="1" noChangeAspect="1" noTextEdit="1"/>
          </p:cNvSpPr>
          <p:nvPr>
            <p:ph type="sldImg"/>
          </p:nvPr>
        </p:nvSpPr>
        <p:spPr>
          <a:ln/>
        </p:spPr>
      </p:sp>
      <p:sp>
        <p:nvSpPr>
          <p:cNvPr id="46082"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smtClean="0">
                <a:latin typeface="Arial" pitchFamily="34" charset="0"/>
              </a:rPr>
              <a:t>Behavioral Choice to consciously disregard a substantial and unjustifiable risk</a:t>
            </a:r>
          </a:p>
          <a:p>
            <a:endParaRPr lang="en-US" altLang="en-US" smtClean="0">
              <a:latin typeface="Arial" pitchFamily="34" charset="0"/>
            </a:endParaRPr>
          </a:p>
          <a:p>
            <a:endParaRPr lang="en-US" altLang="en-US" smtClean="0">
              <a:latin typeface="Arial" pitchFamily="34" charset="0"/>
            </a:endParaRPr>
          </a:p>
          <a:p>
            <a:r>
              <a:rPr lang="en-US" altLang="en-US" smtClean="0">
                <a:latin typeface="Arial" pitchFamily="34" charset="0"/>
              </a:rPr>
              <a:t>Response: Punitive or remedial action</a:t>
            </a:r>
          </a:p>
          <a:p>
            <a:endParaRPr lang="en-US" altLang="en-US" smtClean="0">
              <a:latin typeface="Arial" pitchFamily="34" charset="0"/>
            </a:endParaRPr>
          </a:p>
        </p:txBody>
      </p:sp>
      <p:sp>
        <p:nvSpPr>
          <p:cNvPr id="46083"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itchFamily="34" charset="0"/>
                <a:ea typeface="MS PGothic" pitchFamily="34" charset="-128"/>
              </a:defRPr>
            </a:lvl1pPr>
            <a:lvl2pPr marL="757024" indent="-291163" eaLnBrk="0" hangingPunct="0">
              <a:defRPr sz="2400">
                <a:solidFill>
                  <a:schemeClr val="tx1"/>
                </a:solidFill>
                <a:latin typeface="Arial" pitchFamily="34" charset="0"/>
                <a:ea typeface="MS PGothic" pitchFamily="34" charset="-128"/>
              </a:defRPr>
            </a:lvl2pPr>
            <a:lvl3pPr marL="1164653" indent="-232930" eaLnBrk="0" hangingPunct="0">
              <a:defRPr sz="2400">
                <a:solidFill>
                  <a:schemeClr val="tx1"/>
                </a:solidFill>
                <a:latin typeface="Arial" pitchFamily="34" charset="0"/>
                <a:ea typeface="MS PGothic" pitchFamily="34" charset="-128"/>
              </a:defRPr>
            </a:lvl3pPr>
            <a:lvl4pPr marL="1630514" indent="-232930" eaLnBrk="0" hangingPunct="0">
              <a:defRPr sz="2400">
                <a:solidFill>
                  <a:schemeClr val="tx1"/>
                </a:solidFill>
                <a:latin typeface="Arial" pitchFamily="34" charset="0"/>
                <a:ea typeface="MS PGothic" pitchFamily="34" charset="-128"/>
              </a:defRPr>
            </a:lvl4pPr>
            <a:lvl5pPr marL="2096375" indent="-232930" eaLnBrk="0" hangingPunct="0">
              <a:defRPr sz="2400">
                <a:solidFill>
                  <a:schemeClr val="tx1"/>
                </a:solidFill>
                <a:latin typeface="Arial" pitchFamily="34" charset="0"/>
                <a:ea typeface="MS PGothic" pitchFamily="34" charset="-128"/>
              </a:defRPr>
            </a:lvl5pPr>
            <a:lvl6pPr marL="2562236" indent="-232930" eaLnBrk="0" fontAlgn="base" hangingPunct="0">
              <a:spcBef>
                <a:spcPct val="0"/>
              </a:spcBef>
              <a:spcAft>
                <a:spcPct val="0"/>
              </a:spcAft>
              <a:defRPr sz="2400">
                <a:solidFill>
                  <a:schemeClr val="tx1"/>
                </a:solidFill>
                <a:latin typeface="Arial" pitchFamily="34" charset="0"/>
                <a:ea typeface="MS PGothic" pitchFamily="34" charset="-128"/>
              </a:defRPr>
            </a:lvl6pPr>
            <a:lvl7pPr marL="3028096" indent="-232930" eaLnBrk="0" fontAlgn="base" hangingPunct="0">
              <a:spcBef>
                <a:spcPct val="0"/>
              </a:spcBef>
              <a:spcAft>
                <a:spcPct val="0"/>
              </a:spcAft>
              <a:defRPr sz="2400">
                <a:solidFill>
                  <a:schemeClr val="tx1"/>
                </a:solidFill>
                <a:latin typeface="Arial" pitchFamily="34" charset="0"/>
                <a:ea typeface="MS PGothic" pitchFamily="34" charset="-128"/>
              </a:defRPr>
            </a:lvl7pPr>
            <a:lvl8pPr marL="3493957" indent="-232930" eaLnBrk="0" fontAlgn="base" hangingPunct="0">
              <a:spcBef>
                <a:spcPct val="0"/>
              </a:spcBef>
              <a:spcAft>
                <a:spcPct val="0"/>
              </a:spcAft>
              <a:defRPr sz="2400">
                <a:solidFill>
                  <a:schemeClr val="tx1"/>
                </a:solidFill>
                <a:latin typeface="Arial" pitchFamily="34" charset="0"/>
                <a:ea typeface="MS PGothic" pitchFamily="34" charset="-128"/>
              </a:defRPr>
            </a:lvl8pPr>
            <a:lvl9pPr marL="3959819" indent="-232930" eaLnBrk="0" fontAlgn="base" hangingPunct="0">
              <a:spcBef>
                <a:spcPct val="0"/>
              </a:spcBef>
              <a:spcAft>
                <a:spcPct val="0"/>
              </a:spcAft>
              <a:defRPr sz="2400">
                <a:solidFill>
                  <a:schemeClr val="tx1"/>
                </a:solidFill>
                <a:latin typeface="Arial" pitchFamily="34" charset="0"/>
                <a:ea typeface="MS PGothic" pitchFamily="34" charset="-128"/>
              </a:defRPr>
            </a:lvl9pPr>
          </a:lstStyle>
          <a:p>
            <a:pPr eaLnBrk="1" hangingPunct="1"/>
            <a:fld id="{5597133E-7781-4AAC-990B-05044B41FC70}" type="slidenum">
              <a:rPr lang="en-US" altLang="en-US" sz="1200"/>
              <a:pPr eaLnBrk="1" hangingPunct="1"/>
              <a:t>37</a:t>
            </a:fld>
            <a:endParaRPr lang="en-US" altLang="en-US" sz="1200"/>
          </a:p>
        </p:txBody>
      </p:sp>
    </p:spTree>
    <p:extLst>
      <p:ext uri="{BB962C8B-B14F-4D97-AF65-F5344CB8AC3E}">
        <p14:creationId xmlns:p14="http://schemas.microsoft.com/office/powerpoint/2010/main" val="24526295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Slide Image Placeholder 1"/>
          <p:cNvSpPr>
            <a:spLocks noGrp="1" noRot="1" noChangeAspect="1" noTextEdit="1"/>
          </p:cNvSpPr>
          <p:nvPr>
            <p:ph type="sldImg"/>
          </p:nvPr>
        </p:nvSpPr>
        <p:spPr>
          <a:ln/>
        </p:spPr>
      </p:sp>
      <p:sp>
        <p:nvSpPr>
          <p:cNvPr id="47107" name="Notes Placeholder 2"/>
          <p:cNvSpPr>
            <a:spLocks noGrp="1"/>
          </p:cNvSpPr>
          <p:nvPr>
            <p:ph type="body" idx="1"/>
          </p:nvPr>
        </p:nvSpPr>
        <p:spPr>
          <a:noFill/>
        </p:spPr>
        <p:txBody>
          <a:bodyPr/>
          <a:lstStyle/>
          <a:p>
            <a:pPr marL="0" lvl="1"/>
            <a:r>
              <a:rPr lang="en-US" altLang="en-US" smtClean="0">
                <a:ea typeface="ＭＳ Ｐゴシック" pitchFamily="34" charset="-128"/>
              </a:rPr>
              <a:t>This does not mean people are not accountable and sometimes responsible.  However, errors are a result of poor system design a majority of the time.</a:t>
            </a:r>
          </a:p>
          <a:p>
            <a:endParaRPr lang="en-US" altLang="en-US" smtClean="0">
              <a:ea typeface="ＭＳ Ｐゴシック" pitchFamily="34" charset="-128"/>
            </a:endParaRPr>
          </a:p>
        </p:txBody>
      </p:sp>
      <p:sp>
        <p:nvSpPr>
          <p:cNvPr id="47108" name="Slide Number Placeholder 3"/>
          <p:cNvSpPr>
            <a:spLocks noGrp="1"/>
          </p:cNvSpPr>
          <p:nvPr>
            <p:ph type="sldNum" sz="quarter" idx="5"/>
          </p:nvPr>
        </p:nvSpPr>
        <p:spPr>
          <a:noFill/>
        </p:spPr>
        <p:txBody>
          <a:bodyPr/>
          <a:lstStyle>
            <a:lvl1pPr defTabSz="913257" eaLnBrk="0" hangingPunct="0">
              <a:spcBef>
                <a:spcPct val="30000"/>
              </a:spcBef>
              <a:defRPr sz="1200">
                <a:solidFill>
                  <a:schemeClr val="tx1"/>
                </a:solidFill>
                <a:latin typeface="Arial" pitchFamily="34" charset="0"/>
                <a:ea typeface="ＭＳ Ｐゴシック" pitchFamily="34" charset="-128"/>
              </a:defRPr>
            </a:lvl1pPr>
            <a:lvl2pPr marL="741822" indent="-285194" defTabSz="913257" eaLnBrk="0" hangingPunct="0">
              <a:spcBef>
                <a:spcPct val="30000"/>
              </a:spcBef>
              <a:defRPr sz="1200">
                <a:solidFill>
                  <a:schemeClr val="tx1"/>
                </a:solidFill>
                <a:latin typeface="Arial" pitchFamily="34" charset="0"/>
                <a:ea typeface="ＭＳ Ｐゴシック" pitchFamily="34" charset="-128"/>
              </a:defRPr>
            </a:lvl2pPr>
            <a:lvl3pPr marL="1140771" indent="-227512" defTabSz="913257" eaLnBrk="0" hangingPunct="0">
              <a:spcBef>
                <a:spcPct val="30000"/>
              </a:spcBef>
              <a:defRPr sz="1200">
                <a:solidFill>
                  <a:schemeClr val="tx1"/>
                </a:solidFill>
                <a:latin typeface="Arial" pitchFamily="34" charset="0"/>
                <a:ea typeface="ＭＳ Ｐゴシック" pitchFamily="34" charset="-128"/>
              </a:defRPr>
            </a:lvl3pPr>
            <a:lvl4pPr marL="1597400" indent="-227512" defTabSz="913257" eaLnBrk="0" hangingPunct="0">
              <a:spcBef>
                <a:spcPct val="30000"/>
              </a:spcBef>
              <a:defRPr sz="1200">
                <a:solidFill>
                  <a:schemeClr val="tx1"/>
                </a:solidFill>
                <a:latin typeface="Arial" pitchFamily="34" charset="0"/>
                <a:ea typeface="ＭＳ Ｐゴシック" pitchFamily="34" charset="-128"/>
              </a:defRPr>
            </a:lvl4pPr>
            <a:lvl5pPr marL="2054029" indent="-229115" defTabSz="913257" eaLnBrk="0" hangingPunct="0">
              <a:spcBef>
                <a:spcPct val="30000"/>
              </a:spcBef>
              <a:defRPr sz="1200">
                <a:solidFill>
                  <a:schemeClr val="tx1"/>
                </a:solidFill>
                <a:latin typeface="Arial" pitchFamily="34" charset="0"/>
                <a:ea typeface="ＭＳ Ｐゴシック" pitchFamily="34" charset="-128"/>
              </a:defRPr>
            </a:lvl5pPr>
            <a:lvl6pPr marL="2515463" indent="-229115" defTabSz="913257" eaLnBrk="0" fontAlgn="base" hangingPunct="0">
              <a:spcBef>
                <a:spcPct val="30000"/>
              </a:spcBef>
              <a:spcAft>
                <a:spcPct val="0"/>
              </a:spcAft>
              <a:defRPr sz="1200">
                <a:solidFill>
                  <a:schemeClr val="tx1"/>
                </a:solidFill>
                <a:latin typeface="Arial" pitchFamily="34" charset="0"/>
                <a:ea typeface="ＭＳ Ｐゴシック" pitchFamily="34" charset="-128"/>
              </a:defRPr>
            </a:lvl6pPr>
            <a:lvl7pPr marL="2976899" indent="-229115" defTabSz="913257" eaLnBrk="0" fontAlgn="base" hangingPunct="0">
              <a:spcBef>
                <a:spcPct val="30000"/>
              </a:spcBef>
              <a:spcAft>
                <a:spcPct val="0"/>
              </a:spcAft>
              <a:defRPr sz="1200">
                <a:solidFill>
                  <a:schemeClr val="tx1"/>
                </a:solidFill>
                <a:latin typeface="Arial" pitchFamily="34" charset="0"/>
                <a:ea typeface="ＭＳ Ｐゴシック" pitchFamily="34" charset="-128"/>
              </a:defRPr>
            </a:lvl7pPr>
            <a:lvl8pPr marL="3438335" indent="-229115" defTabSz="913257" eaLnBrk="0" fontAlgn="base" hangingPunct="0">
              <a:spcBef>
                <a:spcPct val="30000"/>
              </a:spcBef>
              <a:spcAft>
                <a:spcPct val="0"/>
              </a:spcAft>
              <a:defRPr sz="1200">
                <a:solidFill>
                  <a:schemeClr val="tx1"/>
                </a:solidFill>
                <a:latin typeface="Arial" pitchFamily="34" charset="0"/>
                <a:ea typeface="ＭＳ Ｐゴシック" pitchFamily="34" charset="-128"/>
              </a:defRPr>
            </a:lvl8pPr>
            <a:lvl9pPr marL="3899769" indent="-229115" defTabSz="913257" eaLnBrk="0" fontAlgn="base" hangingPunct="0">
              <a:spcBef>
                <a:spcPct val="30000"/>
              </a:spcBef>
              <a:spcAft>
                <a:spcPct val="0"/>
              </a:spcAft>
              <a:defRPr sz="1200">
                <a:solidFill>
                  <a:schemeClr val="tx1"/>
                </a:solidFill>
                <a:latin typeface="Arial" pitchFamily="34" charset="0"/>
                <a:ea typeface="ＭＳ Ｐゴシック" pitchFamily="34" charset="-128"/>
              </a:defRPr>
            </a:lvl9pPr>
          </a:lstStyle>
          <a:p>
            <a:pPr eaLnBrk="1" hangingPunct="1">
              <a:spcBef>
                <a:spcPct val="0"/>
              </a:spcBef>
            </a:pPr>
            <a:fld id="{37E57E8A-055E-477F-A247-CDDECBA244D9}" type="slidenum">
              <a:rPr lang="en-US" altLang="en-US"/>
              <a:pPr eaLnBrk="1" hangingPunct="1">
                <a:spcBef>
                  <a:spcPct val="0"/>
                </a:spcBef>
              </a:pPr>
              <a:t>39</a:t>
            </a:fld>
            <a:endParaRPr lang="en-US" altLang="en-US"/>
          </a:p>
        </p:txBody>
      </p:sp>
    </p:spTree>
    <p:extLst>
      <p:ext uri="{BB962C8B-B14F-4D97-AF65-F5344CB8AC3E}">
        <p14:creationId xmlns:p14="http://schemas.microsoft.com/office/powerpoint/2010/main" val="307050270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Builds on Deming’s Theory and the scientific method</a:t>
            </a:r>
          </a:p>
          <a:p>
            <a:endParaRPr lang="en-US" dirty="0" smtClean="0"/>
          </a:p>
          <a:p>
            <a:r>
              <a:rPr lang="en-US" dirty="0" smtClean="0"/>
              <a:t>Based on the development, testing and implementing of changes</a:t>
            </a:r>
          </a:p>
          <a:p>
            <a:endParaRPr lang="en-US" dirty="0" smtClean="0"/>
          </a:p>
          <a:p>
            <a:r>
              <a:rPr lang="en-US" dirty="0" smtClean="0"/>
              <a:t>Heavily focused on learning from small scale tests – “trial-and-learning</a:t>
            </a:r>
            <a:endParaRPr lang="en-US" dirty="0"/>
          </a:p>
        </p:txBody>
      </p:sp>
      <p:sp>
        <p:nvSpPr>
          <p:cNvPr id="4" name="Slide Number Placeholder 3"/>
          <p:cNvSpPr>
            <a:spLocks noGrp="1"/>
          </p:cNvSpPr>
          <p:nvPr>
            <p:ph type="sldNum" sz="quarter" idx="10"/>
          </p:nvPr>
        </p:nvSpPr>
        <p:spPr/>
        <p:txBody>
          <a:bodyPr/>
          <a:lstStyle/>
          <a:p>
            <a:fld id="{CA17501E-8668-4B6F-BA38-4B4F204D21C8}" type="slidenum">
              <a:rPr lang="en-US" smtClean="0"/>
              <a:t>48</a:t>
            </a:fld>
            <a:endParaRPr lang="en-US"/>
          </a:p>
        </p:txBody>
      </p:sp>
    </p:spTree>
    <p:extLst>
      <p:ext uri="{BB962C8B-B14F-4D97-AF65-F5344CB8AC3E}">
        <p14:creationId xmlns:p14="http://schemas.microsoft.com/office/powerpoint/2010/main" val="116417134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Builds on Deming’s Theory and the scientific method</a:t>
            </a:r>
          </a:p>
          <a:p>
            <a:endParaRPr lang="en-US" dirty="0" smtClean="0"/>
          </a:p>
          <a:p>
            <a:r>
              <a:rPr lang="en-US" dirty="0" smtClean="0"/>
              <a:t>Based on the development, testing and implementing of changes</a:t>
            </a:r>
          </a:p>
          <a:p>
            <a:endParaRPr lang="en-US" dirty="0" smtClean="0"/>
          </a:p>
          <a:p>
            <a:r>
              <a:rPr lang="en-US" dirty="0" smtClean="0"/>
              <a:t>Heavily focused on learning from small scale tests – “trial-and-learning</a:t>
            </a:r>
            <a:endParaRPr lang="en-US" dirty="0"/>
          </a:p>
        </p:txBody>
      </p:sp>
      <p:sp>
        <p:nvSpPr>
          <p:cNvPr id="4" name="Slide Number Placeholder 3"/>
          <p:cNvSpPr>
            <a:spLocks noGrp="1"/>
          </p:cNvSpPr>
          <p:nvPr>
            <p:ph type="sldNum" sz="quarter" idx="10"/>
          </p:nvPr>
        </p:nvSpPr>
        <p:spPr/>
        <p:txBody>
          <a:bodyPr/>
          <a:lstStyle/>
          <a:p>
            <a:fld id="{CA17501E-8668-4B6F-BA38-4B4F204D21C8}" type="slidenum">
              <a:rPr lang="en-US" smtClean="0"/>
              <a:t>50</a:t>
            </a:fld>
            <a:endParaRPr lang="en-US"/>
          </a:p>
        </p:txBody>
      </p:sp>
    </p:spTree>
    <p:extLst>
      <p:ext uri="{BB962C8B-B14F-4D97-AF65-F5344CB8AC3E}">
        <p14:creationId xmlns:p14="http://schemas.microsoft.com/office/powerpoint/2010/main" val="116417134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Builds on Deming’s Theory and the scientific method</a:t>
            </a:r>
          </a:p>
          <a:p>
            <a:endParaRPr lang="en-US" dirty="0" smtClean="0"/>
          </a:p>
          <a:p>
            <a:r>
              <a:rPr lang="en-US" dirty="0" smtClean="0"/>
              <a:t>Based on the development, testing and implementing of changes</a:t>
            </a:r>
          </a:p>
          <a:p>
            <a:endParaRPr lang="en-US" dirty="0" smtClean="0"/>
          </a:p>
          <a:p>
            <a:r>
              <a:rPr lang="en-US" dirty="0" smtClean="0"/>
              <a:t>Heavily focused on learning from small scale tests – “trial-and-learning</a:t>
            </a:r>
            <a:endParaRPr lang="en-US" dirty="0"/>
          </a:p>
        </p:txBody>
      </p:sp>
      <p:sp>
        <p:nvSpPr>
          <p:cNvPr id="4" name="Slide Number Placeholder 3"/>
          <p:cNvSpPr>
            <a:spLocks noGrp="1"/>
          </p:cNvSpPr>
          <p:nvPr>
            <p:ph type="sldNum" sz="quarter" idx="10"/>
          </p:nvPr>
        </p:nvSpPr>
        <p:spPr/>
        <p:txBody>
          <a:bodyPr/>
          <a:lstStyle/>
          <a:p>
            <a:fld id="{CA17501E-8668-4B6F-BA38-4B4F204D21C8}" type="slidenum">
              <a:rPr lang="en-US" smtClean="0"/>
              <a:t>54</a:t>
            </a:fld>
            <a:endParaRPr lang="en-US"/>
          </a:p>
        </p:txBody>
      </p:sp>
    </p:spTree>
    <p:extLst>
      <p:ext uri="{BB962C8B-B14F-4D97-AF65-F5344CB8AC3E}">
        <p14:creationId xmlns:p14="http://schemas.microsoft.com/office/powerpoint/2010/main" val="116417134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Yes – Angry</a:t>
            </a:r>
            <a:r>
              <a:rPr lang="en-US" baseline="0" dirty="0" smtClean="0"/>
              <a:t> Birds involves flinging things (</a:t>
            </a:r>
            <a:r>
              <a:rPr lang="en-US" baseline="0" dirty="0" err="1" smtClean="0"/>
              <a:t>intially</a:t>
            </a:r>
            <a:r>
              <a:rPr lang="en-US" baseline="0" dirty="0" smtClean="0"/>
              <a:t> angry birds) from a slingshot that you pull back and aim, to destroy – usually a pig/pigs in a structure of some sort…..but the iterative part is getting the trajectory right….</a:t>
            </a:r>
            <a:endParaRPr lang="en-US" dirty="0"/>
          </a:p>
        </p:txBody>
      </p:sp>
      <p:sp>
        <p:nvSpPr>
          <p:cNvPr id="4" name="Slide Number Placeholder 3"/>
          <p:cNvSpPr>
            <a:spLocks noGrp="1"/>
          </p:cNvSpPr>
          <p:nvPr>
            <p:ph type="sldNum" sz="quarter" idx="10"/>
          </p:nvPr>
        </p:nvSpPr>
        <p:spPr/>
        <p:txBody>
          <a:bodyPr/>
          <a:lstStyle/>
          <a:p>
            <a:fld id="{CA17501E-8668-4B6F-BA38-4B4F204D21C8}" type="slidenum">
              <a:rPr lang="en-US" smtClean="0"/>
              <a:t>57</a:t>
            </a:fld>
            <a:endParaRPr lang="en-US"/>
          </a:p>
        </p:txBody>
      </p:sp>
    </p:spTree>
    <p:extLst>
      <p:ext uri="{BB962C8B-B14F-4D97-AF65-F5344CB8AC3E}">
        <p14:creationId xmlns:p14="http://schemas.microsoft.com/office/powerpoint/2010/main" val="29959178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Builds on Deming’s Theory and the scientific method</a:t>
            </a:r>
          </a:p>
          <a:p>
            <a:endParaRPr lang="en-US" dirty="0" smtClean="0"/>
          </a:p>
          <a:p>
            <a:r>
              <a:rPr lang="en-US" dirty="0" smtClean="0"/>
              <a:t>Based on the development, testing and implementing of changes</a:t>
            </a:r>
          </a:p>
          <a:p>
            <a:endParaRPr lang="en-US" dirty="0" smtClean="0"/>
          </a:p>
          <a:p>
            <a:r>
              <a:rPr lang="en-US" dirty="0" smtClean="0"/>
              <a:t>Heavily focused on learning from small scale tests – “trial-and-learning</a:t>
            </a:r>
            <a:endParaRPr lang="en-US" dirty="0"/>
          </a:p>
        </p:txBody>
      </p:sp>
      <p:sp>
        <p:nvSpPr>
          <p:cNvPr id="4" name="Slide Number Placeholder 3"/>
          <p:cNvSpPr>
            <a:spLocks noGrp="1"/>
          </p:cNvSpPr>
          <p:nvPr>
            <p:ph type="sldNum" sz="quarter" idx="10"/>
          </p:nvPr>
        </p:nvSpPr>
        <p:spPr/>
        <p:txBody>
          <a:bodyPr/>
          <a:lstStyle/>
          <a:p>
            <a:fld id="{CA17501E-8668-4B6F-BA38-4B4F204D21C8}" type="slidenum">
              <a:rPr lang="en-US" smtClean="0"/>
              <a:t>58</a:t>
            </a:fld>
            <a:endParaRPr lang="en-US"/>
          </a:p>
        </p:txBody>
      </p:sp>
    </p:spTree>
    <p:extLst>
      <p:ext uri="{BB962C8B-B14F-4D97-AF65-F5344CB8AC3E}">
        <p14:creationId xmlns:p14="http://schemas.microsoft.com/office/powerpoint/2010/main" val="116417134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3" name="Rectangle 7"/>
          <p:cNvSpPr>
            <a:spLocks noGrp="1" noChangeArrowheads="1"/>
          </p:cNvSpPr>
          <p:nvPr>
            <p:ph type="sldNum" sz="quarter" idx="5"/>
          </p:nvPr>
        </p:nvSpPr>
        <p:spPr>
          <a:noFill/>
        </p:spPr>
        <p:txBody>
          <a:bodyPr/>
          <a:lstStyle/>
          <a:p>
            <a:pPr defTabSz="916768"/>
            <a:fld id="{29EB23F7-F0CC-41C4-9684-5934A4426D91}" type="slidenum">
              <a:rPr lang="en-US" smtClean="0">
                <a:latin typeface="Arial" charset="0"/>
                <a:cs typeface="Arial" charset="0"/>
              </a:rPr>
              <a:pPr defTabSz="916768"/>
              <a:t>60</a:t>
            </a:fld>
            <a:endParaRPr lang="en-US" smtClean="0">
              <a:latin typeface="Arial" charset="0"/>
              <a:cs typeface="Arial" charset="0"/>
            </a:endParaRPr>
          </a:p>
        </p:txBody>
      </p:sp>
      <p:sp>
        <p:nvSpPr>
          <p:cNvPr id="64514" name="Rectangle 2"/>
          <p:cNvSpPr>
            <a:spLocks noGrp="1" noRot="1" noChangeAspect="1" noChangeArrowheads="1" noTextEdit="1"/>
          </p:cNvSpPr>
          <p:nvPr>
            <p:ph type="sldImg"/>
          </p:nvPr>
        </p:nvSpPr>
        <p:spPr>
          <a:xfrm>
            <a:off x="1214438" y="692150"/>
            <a:ext cx="4556125" cy="3416300"/>
          </a:xfrm>
          <a:ln w="12700" cap="flat">
            <a:solidFill>
              <a:schemeClr val="tx1"/>
            </a:solidFill>
          </a:ln>
        </p:spPr>
      </p:sp>
      <p:sp>
        <p:nvSpPr>
          <p:cNvPr id="39940" name="Rectangle 3"/>
          <p:cNvSpPr>
            <a:spLocks noGrp="1" noChangeArrowheads="1"/>
          </p:cNvSpPr>
          <p:nvPr>
            <p:ph type="body" idx="1"/>
          </p:nvPr>
        </p:nvSpPr>
        <p:spPr>
          <a:xfrm>
            <a:off x="931487" y="4343400"/>
            <a:ext cx="5123171" cy="4114800"/>
          </a:xfrm>
          <a:ln/>
        </p:spPr>
        <p:txBody>
          <a:bodyPr lIns="93987" tIns="46196" rIns="93987" bIns="46196"/>
          <a:lstStyle/>
          <a:p>
            <a:r>
              <a:rPr lang="en-US" dirty="0" smtClean="0"/>
              <a:t>Using small scale tests of change to build knowledge and confidence in changes that you want to make permanent (it’s not that the changes you want to make are small, but you start your testing on a small scale – one patient, one day </a:t>
            </a:r>
            <a:r>
              <a:rPr lang="en-US" dirty="0" err="1" smtClean="0"/>
              <a:t>etc</a:t>
            </a:r>
            <a:r>
              <a:rPr lang="en-US" dirty="0" smtClean="0"/>
              <a:t>)</a:t>
            </a:r>
          </a:p>
          <a:p>
            <a:r>
              <a:rPr lang="en-US" dirty="0" smtClean="0"/>
              <a:t>Using prediction and data to add rigor to the learning</a:t>
            </a:r>
          </a:p>
          <a:p>
            <a:pPr eaLnBrk="1" hangingPunct="1">
              <a:defRPr/>
            </a:pPr>
            <a:endParaRPr lang="en-US" dirty="0" smtClean="0">
              <a:latin typeface="Arial" charset="0"/>
            </a:endParaRPr>
          </a:p>
        </p:txBody>
      </p:sp>
    </p:spTree>
    <p:extLst>
      <p:ext uri="{BB962C8B-B14F-4D97-AF65-F5344CB8AC3E}">
        <p14:creationId xmlns:p14="http://schemas.microsoft.com/office/powerpoint/2010/main" val="211972192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14350" fontAlgn="auto">
              <a:spcBef>
                <a:spcPts val="0"/>
              </a:spcBef>
              <a:spcAft>
                <a:spcPts val="0"/>
              </a:spcAft>
              <a:defRPr/>
            </a:pPr>
            <a:r>
              <a:rPr lang="en-US" dirty="0" smtClean="0"/>
              <a:t>Cycles done under different conditions and at expanding scale to help zero in on the change you will implement (make permanent)</a:t>
            </a:r>
          </a:p>
          <a:p>
            <a:pPr defTabSz="914350" fontAlgn="auto">
              <a:spcBef>
                <a:spcPts val="0"/>
              </a:spcBef>
              <a:spcAft>
                <a:spcPts val="0"/>
              </a:spcAft>
              <a:defRPr/>
            </a:pPr>
            <a:endParaRPr lang="en-US" dirty="0" smtClean="0"/>
          </a:p>
          <a:p>
            <a:pPr defTabSz="914350" fontAlgn="auto">
              <a:spcBef>
                <a:spcPts val="0"/>
              </a:spcBef>
              <a:spcAft>
                <a:spcPts val="0"/>
              </a:spcAft>
              <a:defRPr/>
            </a:pPr>
            <a:r>
              <a:rPr lang="en-US" dirty="0" smtClean="0"/>
              <a:t>When you’re working on multiple changes (like the 3+1), you will be testing in an number of areas at once</a:t>
            </a:r>
          </a:p>
          <a:p>
            <a:pPr defTabSz="914350" fontAlgn="auto">
              <a:spcBef>
                <a:spcPts val="0"/>
              </a:spcBef>
              <a:spcAft>
                <a:spcPts val="0"/>
              </a:spcAft>
              <a:defRPr/>
            </a:pPr>
            <a:endParaRPr lang="en-US" dirty="0" smtClean="0"/>
          </a:p>
          <a:p>
            <a:endParaRPr lang="en-US" dirty="0"/>
          </a:p>
        </p:txBody>
      </p:sp>
      <p:sp>
        <p:nvSpPr>
          <p:cNvPr id="4" name="Slide Number Placeholder 3"/>
          <p:cNvSpPr>
            <a:spLocks noGrp="1"/>
          </p:cNvSpPr>
          <p:nvPr>
            <p:ph type="sldNum" sz="quarter" idx="10"/>
          </p:nvPr>
        </p:nvSpPr>
        <p:spPr/>
        <p:txBody>
          <a:bodyPr/>
          <a:lstStyle/>
          <a:p>
            <a:fld id="{CA17501E-8668-4B6F-BA38-4B4F204D21C8}" type="slidenum">
              <a:rPr lang="en-US" smtClean="0"/>
              <a:t>61</a:t>
            </a:fld>
            <a:endParaRPr lang="en-US"/>
          </a:p>
        </p:txBody>
      </p:sp>
    </p:spTree>
    <p:extLst>
      <p:ext uri="{BB962C8B-B14F-4D97-AF65-F5344CB8AC3E}">
        <p14:creationId xmlns:p14="http://schemas.microsoft.com/office/powerpoint/2010/main" val="3292121168"/>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Paula Griswold will explain the PROMISES project</a:t>
            </a:r>
            <a:endParaRPr lang="en-US" dirty="0"/>
          </a:p>
        </p:txBody>
      </p:sp>
      <p:sp>
        <p:nvSpPr>
          <p:cNvPr id="4" name="Slide Number Placeholder 3"/>
          <p:cNvSpPr>
            <a:spLocks noGrp="1"/>
          </p:cNvSpPr>
          <p:nvPr>
            <p:ph type="sldNum" sz="quarter" idx="10"/>
          </p:nvPr>
        </p:nvSpPr>
        <p:spPr/>
        <p:txBody>
          <a:bodyPr/>
          <a:lstStyle/>
          <a:p>
            <a:fld id="{CA17501E-8668-4B6F-BA38-4B4F204D21C8}" type="slidenum">
              <a:rPr lang="en-US" smtClean="0"/>
              <a:t>63</a:t>
            </a:fld>
            <a:endParaRPr lang="en-US"/>
          </a:p>
        </p:txBody>
      </p:sp>
    </p:spTree>
    <p:extLst>
      <p:ext uri="{BB962C8B-B14F-4D97-AF65-F5344CB8AC3E}">
        <p14:creationId xmlns:p14="http://schemas.microsoft.com/office/powerpoint/2010/main" val="3792326645"/>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Explain</a:t>
            </a:r>
            <a:r>
              <a:rPr lang="en-US" b="1" dirty="0" smtClean="0"/>
              <a:t> Proactive</a:t>
            </a:r>
            <a:r>
              <a:rPr lang="en-US" b="1" baseline="0" dirty="0" smtClean="0"/>
              <a:t> </a:t>
            </a:r>
            <a:r>
              <a:rPr lang="en-US" baseline="0" dirty="0" smtClean="0"/>
              <a:t>Reduction in Outpatient Malpractice; Improving Safety, Efficiency and Satisfaction</a:t>
            </a:r>
            <a:endParaRPr lang="en-US" dirty="0"/>
          </a:p>
        </p:txBody>
      </p:sp>
      <p:sp>
        <p:nvSpPr>
          <p:cNvPr id="4" name="Slide Number Placeholder 3"/>
          <p:cNvSpPr>
            <a:spLocks noGrp="1"/>
          </p:cNvSpPr>
          <p:nvPr>
            <p:ph type="sldNum" sz="quarter" idx="10"/>
          </p:nvPr>
        </p:nvSpPr>
        <p:spPr/>
        <p:txBody>
          <a:bodyPr/>
          <a:lstStyle/>
          <a:p>
            <a:fld id="{CA17501E-8668-4B6F-BA38-4B4F204D21C8}" type="slidenum">
              <a:rPr lang="en-US" smtClean="0"/>
              <a:t>65</a:t>
            </a:fld>
            <a:endParaRPr lang="en-US"/>
          </a:p>
        </p:txBody>
      </p:sp>
    </p:spTree>
    <p:extLst>
      <p:ext uri="{BB962C8B-B14F-4D97-AF65-F5344CB8AC3E}">
        <p14:creationId xmlns:p14="http://schemas.microsoft.com/office/powerpoint/2010/main" val="2076309688"/>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r>
              <a:rPr lang="en-US" dirty="0" smtClean="0"/>
              <a:t>The </a:t>
            </a:r>
            <a:r>
              <a:rPr lang="en-US" u="sng" dirty="0" smtClean="0"/>
              <a:t>importance of coaches</a:t>
            </a:r>
            <a:r>
              <a:rPr lang="en-US" dirty="0" smtClean="0"/>
              <a:t> to develop the skills of practice staff to apply the techniques in their own offices. </a:t>
            </a:r>
          </a:p>
          <a:p>
            <a:pPr eaLnBrk="1" hangingPunct="1"/>
            <a:r>
              <a:rPr lang="en-US" u="sng" dirty="0" smtClean="0"/>
              <a:t>The power of community learning sessions </a:t>
            </a:r>
            <a:r>
              <a:rPr lang="en-US" dirty="0" smtClean="0"/>
              <a:t>to reinforce and support the experience of practice staff by offering opportunities to share with and learn from staff from other office practices</a:t>
            </a:r>
          </a:p>
          <a:p>
            <a:pPr eaLnBrk="1" hangingPunct="1"/>
            <a:r>
              <a:rPr lang="en-US" dirty="0" smtClean="0"/>
              <a:t>The </a:t>
            </a:r>
            <a:r>
              <a:rPr lang="en-US" u="sng" dirty="0" smtClean="0"/>
              <a:t>critical role of practice managers</a:t>
            </a:r>
            <a:r>
              <a:rPr lang="en-US" dirty="0" smtClean="0"/>
              <a:t> in the leadership, ongoing discipline, and internal coordination of improvement work</a:t>
            </a:r>
          </a:p>
          <a:p>
            <a:pPr eaLnBrk="1" hangingPunct="1"/>
            <a:r>
              <a:rPr lang="en-US" dirty="0" smtClean="0"/>
              <a:t>The </a:t>
            </a:r>
            <a:r>
              <a:rPr lang="en-US" u="sng" dirty="0" smtClean="0"/>
              <a:t>value of small tests of change</a:t>
            </a:r>
            <a:r>
              <a:rPr lang="en-US" dirty="0" smtClean="0"/>
              <a:t> to a practice’s ability to manage improvement work while they continue to care for their patients.</a:t>
            </a:r>
          </a:p>
          <a:p>
            <a:pPr eaLnBrk="1" hangingPunct="1"/>
            <a:r>
              <a:rPr lang="en-US" dirty="0" smtClean="0"/>
              <a:t>The </a:t>
            </a:r>
            <a:r>
              <a:rPr lang="en-US" u="sng" dirty="0" smtClean="0"/>
              <a:t>importance of a physician champion</a:t>
            </a:r>
            <a:endParaRPr lang="en-US" dirty="0" smtClean="0"/>
          </a:p>
          <a:p>
            <a:endParaRPr lang="en-US" dirty="0"/>
          </a:p>
        </p:txBody>
      </p:sp>
      <p:sp>
        <p:nvSpPr>
          <p:cNvPr id="4" name="Slide Number Placeholder 3"/>
          <p:cNvSpPr>
            <a:spLocks noGrp="1"/>
          </p:cNvSpPr>
          <p:nvPr>
            <p:ph type="sldNum" sz="quarter" idx="10"/>
          </p:nvPr>
        </p:nvSpPr>
        <p:spPr/>
        <p:txBody>
          <a:bodyPr/>
          <a:lstStyle/>
          <a:p>
            <a:fld id="{7E0278E7-46A9-468D-A4B5-4C992BD839E3}" type="slidenum">
              <a:rPr lang="en-US" altLang="en-US" smtClean="0"/>
              <a:pPr/>
              <a:t>68</a:t>
            </a:fld>
            <a:endParaRPr lang="en-US" altLang="en-US"/>
          </a:p>
        </p:txBody>
      </p:sp>
    </p:spTree>
    <p:extLst>
      <p:ext uri="{BB962C8B-B14F-4D97-AF65-F5344CB8AC3E}">
        <p14:creationId xmlns:p14="http://schemas.microsoft.com/office/powerpoint/2010/main" val="443616337"/>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2"/>
          <p:cNvSpPr>
            <a:spLocks noGrp="1" noRot="1" noChangeAspect="1" noTextEdit="1"/>
          </p:cNvSpPr>
          <p:nvPr>
            <p:ph type="sldImg"/>
          </p:nvPr>
        </p:nvSpPr>
        <p:spPr>
          <a:ln/>
        </p:spPr>
      </p:sp>
      <p:sp>
        <p:nvSpPr>
          <p:cNvPr id="46083" name="Rectangle 3"/>
          <p:cNvSpPr>
            <a:spLocks noGrp="1"/>
          </p:cNvSpPr>
          <p:nvPr>
            <p:ph type="body" idx="1"/>
          </p:nvPr>
        </p:nvSpPr>
        <p:spPr>
          <a:noFill/>
        </p:spPr>
        <p:txBody>
          <a:bodyPr/>
          <a:lstStyle/>
          <a:p>
            <a:endParaRPr lang="en-US" altLang="en-US" smtClean="0"/>
          </a:p>
        </p:txBody>
      </p:sp>
    </p:spTree>
    <p:extLst>
      <p:ext uri="{BB962C8B-B14F-4D97-AF65-F5344CB8AC3E}">
        <p14:creationId xmlns:p14="http://schemas.microsoft.com/office/powerpoint/2010/main" val="3215591417"/>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09" name="Rectangle 7"/>
          <p:cNvSpPr>
            <a:spLocks noGrp="1" noChangeArrowheads="1"/>
          </p:cNvSpPr>
          <p:nvPr>
            <p:ph type="sldNum" sz="quarter" idx="5"/>
          </p:nvPr>
        </p:nvSpPr>
        <p:spPr/>
        <p:txBody>
          <a:bodyPr/>
          <a:lstStyle/>
          <a:p>
            <a:pPr defTabSz="955161">
              <a:defRPr/>
            </a:pPr>
            <a:fld id="{0EA66DFC-1B2E-4653-897A-22E4B294C255}" type="slidenum">
              <a:rPr lang="en-US" smtClean="0"/>
              <a:pPr defTabSz="955161">
                <a:defRPr/>
              </a:pPr>
              <a:t>72</a:t>
            </a:fld>
            <a:endParaRPr lang="en-US" smtClean="0"/>
          </a:p>
        </p:txBody>
      </p:sp>
      <p:sp>
        <p:nvSpPr>
          <p:cNvPr id="47107" name="Rectangle 2"/>
          <p:cNvSpPr>
            <a:spLocks noGrp="1" noRot="1" noChangeAspect="1" noTextEdit="1"/>
          </p:cNvSpPr>
          <p:nvPr>
            <p:ph type="sldImg"/>
          </p:nvPr>
        </p:nvSpPr>
        <p:spPr>
          <a:ln/>
        </p:spPr>
      </p:sp>
      <p:sp>
        <p:nvSpPr>
          <p:cNvPr id="47108" name="Rectangle 3"/>
          <p:cNvSpPr>
            <a:spLocks noGrp="1"/>
          </p:cNvSpPr>
          <p:nvPr>
            <p:ph type="body" idx="1"/>
          </p:nvPr>
        </p:nvSpPr>
        <p:spPr>
          <a:noFill/>
        </p:spPr>
        <p:txBody>
          <a:bodyPr/>
          <a:lstStyle/>
          <a:p>
            <a:pPr eaLnBrk="1" hangingPunct="1">
              <a:spcBef>
                <a:spcPct val="50000"/>
              </a:spcBef>
              <a:buFontTx/>
              <a:buChar char="•"/>
            </a:pPr>
            <a:r>
              <a:rPr lang="en-US" altLang="en-US" smtClean="0"/>
              <a:t>PROMISES team asks practice to </a:t>
            </a:r>
            <a:r>
              <a:rPr lang="en-US" altLang="en-US" b="1" smtClean="0"/>
              <a:t>identify charts with one or more high test results </a:t>
            </a:r>
            <a:r>
              <a:rPr lang="en-US" altLang="en-US" smtClean="0"/>
              <a:t>in a six-month window</a:t>
            </a:r>
          </a:p>
          <a:p>
            <a:pPr eaLnBrk="1" hangingPunct="1">
              <a:spcBef>
                <a:spcPct val="50000"/>
              </a:spcBef>
              <a:buFontTx/>
              <a:buChar char="•"/>
            </a:pPr>
            <a:r>
              <a:rPr lang="en-US" altLang="en-US" smtClean="0"/>
              <a:t>Practice identifies up to 100 patient charts either through their lab vendor (such as Quest) or using their own EMR</a:t>
            </a:r>
          </a:p>
          <a:p>
            <a:pPr eaLnBrk="1" hangingPunct="1">
              <a:buFontTx/>
              <a:buChar char="•"/>
            </a:pPr>
            <a:r>
              <a:rPr lang="en-US" altLang="en-US" i="1" smtClean="0"/>
              <a:t>Results that Flag Charts</a:t>
            </a:r>
          </a:p>
          <a:p>
            <a:pPr eaLnBrk="1" hangingPunct="1">
              <a:buFontTx/>
              <a:buChar char="•"/>
            </a:pPr>
            <a:r>
              <a:rPr lang="en-US" altLang="en-US" smtClean="0"/>
              <a:t>PSA &gt; 5.0</a:t>
            </a:r>
          </a:p>
          <a:p>
            <a:pPr eaLnBrk="1" hangingPunct="1">
              <a:buFontTx/>
              <a:buChar char="•"/>
            </a:pPr>
            <a:r>
              <a:rPr lang="en-US" altLang="en-US" smtClean="0"/>
              <a:t>TSH &gt; 10</a:t>
            </a:r>
          </a:p>
          <a:p>
            <a:pPr eaLnBrk="1" hangingPunct="1">
              <a:buFontTx/>
              <a:buChar char="•"/>
            </a:pPr>
            <a:r>
              <a:rPr lang="en-US" altLang="en-US" smtClean="0"/>
              <a:t>INR &gt; 4.0</a:t>
            </a:r>
          </a:p>
          <a:p>
            <a:pPr eaLnBrk="1" hangingPunct="1">
              <a:buFontTx/>
              <a:buChar char="•"/>
            </a:pPr>
            <a:r>
              <a:rPr lang="en-US" altLang="en-US" smtClean="0"/>
              <a:t>Cr &gt; 1.8</a:t>
            </a:r>
          </a:p>
          <a:p>
            <a:pPr eaLnBrk="1" hangingPunct="1">
              <a:buFontTx/>
              <a:buChar char="•"/>
            </a:pPr>
            <a:r>
              <a:rPr lang="en-US" altLang="en-US" smtClean="0"/>
              <a:t>K+ &gt; 5.4</a:t>
            </a:r>
          </a:p>
          <a:p>
            <a:pPr eaLnBrk="1" hangingPunct="1">
              <a:spcBef>
                <a:spcPct val="50000"/>
              </a:spcBef>
              <a:buFontTx/>
              <a:buChar char="•"/>
            </a:pPr>
            <a:endParaRPr lang="en-US" altLang="en-US" smtClean="0"/>
          </a:p>
          <a:p>
            <a:pPr eaLnBrk="1" hangingPunct="1">
              <a:spcBef>
                <a:spcPct val="50000"/>
              </a:spcBef>
              <a:buFontTx/>
              <a:buChar char="•"/>
            </a:pPr>
            <a:r>
              <a:rPr lang="en-US" altLang="en-US" smtClean="0"/>
              <a:t>Once charts are identified, they are reviewed for these and other high risk test results and referrals during a one-year window</a:t>
            </a:r>
          </a:p>
          <a:p>
            <a:pPr eaLnBrk="1" hangingPunct="1">
              <a:buFontTx/>
              <a:buChar char="•"/>
            </a:pPr>
            <a:endParaRPr lang="en-US" altLang="en-US" smtClean="0"/>
          </a:p>
        </p:txBody>
      </p:sp>
    </p:spTree>
    <p:extLst>
      <p:ext uri="{BB962C8B-B14F-4D97-AF65-F5344CB8AC3E}">
        <p14:creationId xmlns:p14="http://schemas.microsoft.com/office/powerpoint/2010/main" val="4166517482"/>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7" name="Rectangle 7"/>
          <p:cNvSpPr>
            <a:spLocks noGrp="1" noChangeArrowheads="1"/>
          </p:cNvSpPr>
          <p:nvPr>
            <p:ph type="sldNum" sz="quarter" idx="5"/>
          </p:nvPr>
        </p:nvSpPr>
        <p:spPr/>
        <p:txBody>
          <a:bodyPr/>
          <a:lstStyle/>
          <a:p>
            <a:pPr defTabSz="955161">
              <a:defRPr/>
            </a:pPr>
            <a:fld id="{C8032E09-5B7C-4815-A953-A70C90F3E6A2}" type="slidenum">
              <a:rPr lang="en-US" smtClean="0"/>
              <a:pPr defTabSz="955161">
                <a:defRPr/>
              </a:pPr>
              <a:t>73</a:t>
            </a:fld>
            <a:endParaRPr lang="en-US" smtClean="0"/>
          </a:p>
        </p:txBody>
      </p:sp>
      <p:sp>
        <p:nvSpPr>
          <p:cNvPr id="48131" name="Rectangle 2"/>
          <p:cNvSpPr>
            <a:spLocks noGrp="1" noRot="1" noChangeAspect="1" noTextEdit="1"/>
          </p:cNvSpPr>
          <p:nvPr>
            <p:ph type="sldImg"/>
          </p:nvPr>
        </p:nvSpPr>
        <p:spPr>
          <a:ln/>
        </p:spPr>
      </p:sp>
      <p:sp>
        <p:nvSpPr>
          <p:cNvPr id="48132" name="Rectangle 3"/>
          <p:cNvSpPr>
            <a:spLocks noGrp="1"/>
          </p:cNvSpPr>
          <p:nvPr>
            <p:ph type="body" idx="1"/>
          </p:nvPr>
        </p:nvSpPr>
        <p:spPr>
          <a:noFill/>
        </p:spPr>
        <p:txBody>
          <a:bodyPr/>
          <a:lstStyle/>
          <a:p>
            <a:pPr eaLnBrk="1" hangingPunct="1"/>
            <a:r>
              <a:rPr lang="en-US" altLang="en-US" smtClean="0"/>
              <a:t>What is the test result value and date?</a:t>
            </a:r>
          </a:p>
          <a:p>
            <a:pPr eaLnBrk="1" hangingPunct="1"/>
            <a:r>
              <a:rPr lang="en-US" altLang="en-US" smtClean="0"/>
              <a:t>Is the abnormal test result in the chart?</a:t>
            </a:r>
          </a:p>
          <a:p>
            <a:pPr eaLnBrk="1" hangingPunct="1"/>
            <a:r>
              <a:rPr lang="en-US" altLang="en-US" smtClean="0"/>
              <a:t>Is the abnormality noted by the responsible provider?</a:t>
            </a:r>
          </a:p>
          <a:p>
            <a:pPr eaLnBrk="1" hangingPunct="1"/>
            <a:r>
              <a:rPr lang="en-US" altLang="en-US" smtClean="0"/>
              <a:t>Is there an action or referral plan documented?</a:t>
            </a:r>
          </a:p>
          <a:p>
            <a:pPr eaLnBrk="1" hangingPunct="1"/>
            <a:r>
              <a:rPr lang="en-US" altLang="en-US" smtClean="0"/>
              <a:t>Is notification of the patient documented?</a:t>
            </a:r>
          </a:p>
          <a:p>
            <a:pPr eaLnBrk="1" hangingPunct="1"/>
            <a:r>
              <a:rPr lang="en-US" altLang="en-US" smtClean="0"/>
              <a:t>Is there evidence that treatment was completed?</a:t>
            </a:r>
          </a:p>
          <a:p>
            <a:pPr eaLnBrk="1" hangingPunct="1"/>
            <a:endParaRPr lang="en-US" altLang="en-US" smtClean="0"/>
          </a:p>
          <a:p>
            <a:pPr eaLnBrk="1" hangingPunct="1"/>
            <a:r>
              <a:rPr lang="en-US" altLang="en-US" smtClean="0"/>
              <a:t>What is the referral specialty and date?</a:t>
            </a:r>
          </a:p>
          <a:p>
            <a:pPr eaLnBrk="1" hangingPunct="1"/>
            <a:r>
              <a:rPr lang="en-US" altLang="en-US" smtClean="0"/>
              <a:t>What is the reason for the referral?</a:t>
            </a:r>
          </a:p>
          <a:p>
            <a:pPr eaLnBrk="1" hangingPunct="1"/>
            <a:r>
              <a:rPr lang="en-US" altLang="en-US" smtClean="0"/>
              <a:t>Is the returned consultation in the chart?</a:t>
            </a:r>
          </a:p>
          <a:p>
            <a:pPr eaLnBrk="1" hangingPunct="1"/>
            <a:r>
              <a:rPr lang="en-US" altLang="en-US" smtClean="0"/>
              <a:t>Is there evidence that the referring clinician acknowledged the consult recommendations?</a:t>
            </a:r>
          </a:p>
          <a:p>
            <a:pPr eaLnBrk="1" hangingPunct="1"/>
            <a:r>
              <a:rPr lang="en-US" altLang="en-US" smtClean="0"/>
              <a:t>Is there evidence of action on recommendations?</a:t>
            </a:r>
          </a:p>
          <a:p>
            <a:pPr eaLnBrk="1" hangingPunct="1"/>
            <a:endParaRPr lang="en-US" altLang="en-US" smtClean="0"/>
          </a:p>
          <a:p>
            <a:pPr eaLnBrk="1" hangingPunct="1"/>
            <a:endParaRPr lang="en-US" altLang="en-US" smtClean="0"/>
          </a:p>
        </p:txBody>
      </p:sp>
    </p:spTree>
    <p:extLst>
      <p:ext uri="{BB962C8B-B14F-4D97-AF65-F5344CB8AC3E}">
        <p14:creationId xmlns:p14="http://schemas.microsoft.com/office/powerpoint/2010/main" val="204443440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2"/>
          <p:cNvSpPr>
            <a:spLocks noGrp="1" noRot="1" noChangeAspect="1" noTextEdit="1"/>
          </p:cNvSpPr>
          <p:nvPr>
            <p:ph type="sldImg"/>
          </p:nvPr>
        </p:nvSpPr>
        <p:spPr>
          <a:ln/>
        </p:spPr>
      </p:sp>
      <p:sp>
        <p:nvSpPr>
          <p:cNvPr id="49155" name="Rectangle 3"/>
          <p:cNvSpPr>
            <a:spLocks noGrp="1"/>
          </p:cNvSpPr>
          <p:nvPr>
            <p:ph type="body" idx="1"/>
          </p:nvPr>
        </p:nvSpPr>
        <p:spPr>
          <a:noFill/>
        </p:spPr>
        <p:txBody>
          <a:bodyPr/>
          <a:lstStyle/>
          <a:p>
            <a:endParaRPr lang="en-US" altLang="en-US" smtClean="0"/>
          </a:p>
        </p:txBody>
      </p:sp>
    </p:spTree>
    <p:extLst>
      <p:ext uri="{BB962C8B-B14F-4D97-AF65-F5344CB8AC3E}">
        <p14:creationId xmlns:p14="http://schemas.microsoft.com/office/powerpoint/2010/main" val="2896124005"/>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r>
              <a:rPr lang="en-US" u="sng" dirty="0" smtClean="0"/>
              <a:t>Statistically significant results from chart reviews demonstrated effectiveness</a:t>
            </a:r>
            <a:r>
              <a:rPr lang="en-US" dirty="0" smtClean="0"/>
              <a:t>.  </a:t>
            </a:r>
          </a:p>
          <a:p>
            <a:pPr eaLnBrk="1" hangingPunct="1"/>
            <a:endParaRPr lang="en-US" dirty="0" smtClean="0"/>
          </a:p>
          <a:p>
            <a:pPr eaLnBrk="1" hangingPunct="1"/>
            <a:r>
              <a:rPr lang="en-US" dirty="0" smtClean="0"/>
              <a:t>Pre-intervention chart reviews in 16 PROMISES practices found 126 </a:t>
            </a:r>
            <a:r>
              <a:rPr lang="en-US" b="1" i="1" u="sng" dirty="0" smtClean="0"/>
              <a:t>potential adverse events*</a:t>
            </a:r>
            <a:endParaRPr lang="en-US" dirty="0" smtClean="0"/>
          </a:p>
          <a:p>
            <a:pPr eaLnBrk="1" hangingPunct="1"/>
            <a:endParaRPr lang="en-US" b="1" dirty="0" smtClean="0"/>
          </a:p>
          <a:p>
            <a:pPr eaLnBrk="1" hangingPunct="1"/>
            <a:r>
              <a:rPr lang="en-US" dirty="0" smtClean="0"/>
              <a:t>Dropped to 41 after the PROMISES program, </a:t>
            </a:r>
            <a:r>
              <a:rPr lang="en-US" b="1" dirty="0" smtClean="0"/>
              <a:t>a nearly 70% reduction </a:t>
            </a:r>
          </a:p>
          <a:p>
            <a:pPr eaLnBrk="1" hangingPunct="1"/>
            <a:endParaRPr lang="en-US" b="1" dirty="0" smtClean="0"/>
          </a:p>
          <a:p>
            <a:pPr eaLnBrk="1" hangingPunct="1"/>
            <a:r>
              <a:rPr lang="en-US" dirty="0" smtClean="0"/>
              <a:t>*failure to follow up or document a follow up of an abnormal test result or referral to a specialist that could have resulted in an adverse event)</a:t>
            </a:r>
            <a:endParaRPr lang="en-US" b="1" dirty="0" smtClean="0"/>
          </a:p>
          <a:p>
            <a:endParaRPr lang="en-US" dirty="0"/>
          </a:p>
        </p:txBody>
      </p:sp>
      <p:sp>
        <p:nvSpPr>
          <p:cNvPr id="4" name="Slide Number Placeholder 3"/>
          <p:cNvSpPr>
            <a:spLocks noGrp="1"/>
          </p:cNvSpPr>
          <p:nvPr>
            <p:ph type="sldNum" sz="quarter" idx="10"/>
          </p:nvPr>
        </p:nvSpPr>
        <p:spPr/>
        <p:txBody>
          <a:bodyPr/>
          <a:lstStyle/>
          <a:p>
            <a:fld id="{7E0278E7-46A9-468D-A4B5-4C992BD839E3}" type="slidenum">
              <a:rPr lang="en-US" altLang="en-US" smtClean="0"/>
              <a:pPr/>
              <a:t>75</a:t>
            </a:fld>
            <a:endParaRPr lang="en-US" altLang="en-US"/>
          </a:p>
        </p:txBody>
      </p:sp>
    </p:spTree>
    <p:extLst>
      <p:ext uri="{BB962C8B-B14F-4D97-AF65-F5344CB8AC3E}">
        <p14:creationId xmlns:p14="http://schemas.microsoft.com/office/powerpoint/2010/main" val="4272431155"/>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r>
              <a:rPr lang="en-US" dirty="0" smtClean="0"/>
              <a:t>Chart reviews showed a </a:t>
            </a:r>
            <a:r>
              <a:rPr lang="en-US" b="1" dirty="0" smtClean="0"/>
              <a:t>57% reduction in </a:t>
            </a:r>
            <a:r>
              <a:rPr lang="en-US" b="1" i="1" u="sng" dirty="0" smtClean="0"/>
              <a:t>serious potential adverse events</a:t>
            </a:r>
            <a:r>
              <a:rPr lang="en-US" b="1" dirty="0" smtClean="0"/>
              <a:t> **</a:t>
            </a:r>
            <a:r>
              <a:rPr lang="en-US" dirty="0" smtClean="0"/>
              <a:t> from 23 instances to 10, after the PROMISES intervention</a:t>
            </a:r>
          </a:p>
          <a:p>
            <a:pPr eaLnBrk="1" hangingPunct="1"/>
            <a:endParaRPr lang="en-US" dirty="0" smtClean="0"/>
          </a:p>
          <a:p>
            <a:pPr eaLnBrk="1" hangingPunct="1"/>
            <a:r>
              <a:rPr lang="en-US" dirty="0" smtClean="0"/>
              <a:t>** when failure to follow up could have resulted in a serious clinical outcome</a:t>
            </a:r>
          </a:p>
          <a:p>
            <a:endParaRPr lang="en-US" dirty="0"/>
          </a:p>
        </p:txBody>
      </p:sp>
      <p:sp>
        <p:nvSpPr>
          <p:cNvPr id="4" name="Slide Number Placeholder 3"/>
          <p:cNvSpPr>
            <a:spLocks noGrp="1"/>
          </p:cNvSpPr>
          <p:nvPr>
            <p:ph type="sldNum" sz="quarter" idx="10"/>
          </p:nvPr>
        </p:nvSpPr>
        <p:spPr/>
        <p:txBody>
          <a:bodyPr/>
          <a:lstStyle/>
          <a:p>
            <a:fld id="{7E0278E7-46A9-468D-A4B5-4C992BD839E3}" type="slidenum">
              <a:rPr lang="en-US" altLang="en-US" smtClean="0"/>
              <a:pPr/>
              <a:t>76</a:t>
            </a:fld>
            <a:endParaRPr lang="en-US" altLang="en-US"/>
          </a:p>
        </p:txBody>
      </p:sp>
    </p:spTree>
    <p:extLst>
      <p:ext uri="{BB962C8B-B14F-4D97-AF65-F5344CB8AC3E}">
        <p14:creationId xmlns:p14="http://schemas.microsoft.com/office/powerpoint/2010/main" val="4018812186"/>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2800" dirty="0"/>
              <a:t>Builds on the PROMISES learning</a:t>
            </a:r>
          </a:p>
          <a:p>
            <a:endParaRPr lang="en-US" sz="2800" dirty="0"/>
          </a:p>
          <a:p>
            <a:r>
              <a:rPr lang="en-US" sz="2800" dirty="0"/>
              <a:t>A collaboration to build a quality improvement infrastructure within Mount Auburn </a:t>
            </a:r>
          </a:p>
          <a:p>
            <a:pPr lvl="1"/>
            <a:r>
              <a:rPr lang="en-US" sz="2400" dirty="0"/>
              <a:t>Trained coaches  ( Sonya Sullivan, Susan McDonnell working directly with practices – also Lora Gross-</a:t>
            </a:r>
            <a:r>
              <a:rPr lang="en-US" sz="2400" dirty="0" err="1"/>
              <a:t>Kostka</a:t>
            </a:r>
            <a:r>
              <a:rPr lang="en-US" sz="2400" dirty="0"/>
              <a:t>)</a:t>
            </a:r>
          </a:p>
          <a:p>
            <a:pPr lvl="1"/>
            <a:r>
              <a:rPr lang="en-US" sz="2400" dirty="0"/>
              <a:t>Trained practice managers</a:t>
            </a:r>
          </a:p>
          <a:p>
            <a:pPr lvl="1"/>
            <a:r>
              <a:rPr lang="en-US" sz="2400" dirty="0"/>
              <a:t>Create an ongoing learning environment for MAPS &amp; MACIPA practices</a:t>
            </a:r>
          </a:p>
          <a:p>
            <a:endParaRPr lang="en-US" dirty="0" smtClean="0"/>
          </a:p>
          <a:p>
            <a:r>
              <a:rPr lang="en-US" dirty="0" smtClean="0"/>
              <a:t>As we work</a:t>
            </a:r>
            <a:r>
              <a:rPr lang="en-US" baseline="0" dirty="0" smtClean="0"/>
              <a:t> together  -  will discuss INTEGRATION WITH OTHER PROGRAM _ ONE PATIENT SAFETY PROGRAM</a:t>
            </a:r>
            <a:endParaRPr lang="en-US" dirty="0"/>
          </a:p>
        </p:txBody>
      </p:sp>
      <p:sp>
        <p:nvSpPr>
          <p:cNvPr id="4" name="Slide Number Placeholder 3"/>
          <p:cNvSpPr>
            <a:spLocks noGrp="1"/>
          </p:cNvSpPr>
          <p:nvPr>
            <p:ph type="sldNum" sz="quarter" idx="10"/>
          </p:nvPr>
        </p:nvSpPr>
        <p:spPr/>
        <p:txBody>
          <a:bodyPr/>
          <a:lstStyle/>
          <a:p>
            <a:fld id="{7E0278E7-46A9-468D-A4B5-4C992BD839E3}" type="slidenum">
              <a:rPr lang="en-US" altLang="en-US" smtClean="0"/>
              <a:pPr/>
              <a:t>78</a:t>
            </a:fld>
            <a:endParaRPr lang="en-US" altLang="en-US"/>
          </a:p>
        </p:txBody>
      </p:sp>
    </p:spTree>
    <p:extLst>
      <p:ext uri="{BB962C8B-B14F-4D97-AF65-F5344CB8AC3E}">
        <p14:creationId xmlns:p14="http://schemas.microsoft.com/office/powerpoint/2010/main" val="243708452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Date Placeholder 3"/>
          <p:cNvSpPr>
            <a:spLocks noGrp="1"/>
          </p:cNvSpPr>
          <p:nvPr>
            <p:ph type="dt" sz="half" idx="10"/>
          </p:nvPr>
        </p:nvSpPr>
        <p:spPr>
          <a:xfrm>
            <a:off x="685800" y="6248400"/>
            <a:ext cx="1905000" cy="457200"/>
          </a:xfrm>
          <a:prstGeom prst="rect">
            <a:avLst/>
          </a:prstGeom>
        </p:spPr>
        <p:txBody>
          <a:bodyPr/>
          <a:lstStyle>
            <a:lvl1pPr>
              <a:defRPr/>
            </a:lvl1pPr>
          </a:lstStyle>
          <a:p>
            <a:endParaRPr lang="en-US" altLang="en-US" dirty="0"/>
          </a:p>
        </p:txBody>
      </p:sp>
      <p:sp>
        <p:nvSpPr>
          <p:cNvPr id="5" name="Footer Placeholder 4"/>
          <p:cNvSpPr>
            <a:spLocks noGrp="1"/>
          </p:cNvSpPr>
          <p:nvPr>
            <p:ph type="ftr" sz="quarter" idx="11"/>
          </p:nvPr>
        </p:nvSpPr>
        <p:spPr>
          <a:xfrm>
            <a:off x="3124200" y="6248400"/>
            <a:ext cx="2895600" cy="457200"/>
          </a:xfrm>
          <a:prstGeom prst="rect">
            <a:avLst/>
          </a:prstGeom>
        </p:spPr>
        <p:txBody>
          <a:bodyPr/>
          <a:lstStyle>
            <a:lvl1pPr>
              <a:defRPr/>
            </a:lvl1pPr>
          </a:lstStyle>
          <a:p>
            <a:endParaRPr lang="en-US" altLang="en-US"/>
          </a:p>
        </p:txBody>
      </p:sp>
      <p:sp>
        <p:nvSpPr>
          <p:cNvPr id="6" name="Slide Number Placeholder 5"/>
          <p:cNvSpPr>
            <a:spLocks noGrp="1"/>
          </p:cNvSpPr>
          <p:nvPr>
            <p:ph type="sldNum" sz="quarter" idx="12"/>
          </p:nvPr>
        </p:nvSpPr>
        <p:spPr/>
        <p:txBody>
          <a:bodyPr/>
          <a:lstStyle>
            <a:lvl1pPr>
              <a:defRPr/>
            </a:lvl1pPr>
          </a:lstStyle>
          <a:p>
            <a:fld id="{B8D5D107-CFD6-4506-ACEE-BC41CB81913D}" type="slidenum">
              <a:rPr lang="en-US" altLang="en-US"/>
              <a:pPr/>
              <a:t>‹#›</a:t>
            </a:fld>
            <a:endParaRPr lang="en-US" altLang="en-US"/>
          </a:p>
        </p:txBody>
      </p:sp>
    </p:spTree>
    <p:extLst>
      <p:ext uri="{BB962C8B-B14F-4D97-AF65-F5344CB8AC3E}">
        <p14:creationId xmlns:p14="http://schemas.microsoft.com/office/powerpoint/2010/main" val="394140383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a:xfrm>
            <a:off x="685800" y="6248400"/>
            <a:ext cx="1905000" cy="457200"/>
          </a:xfrm>
          <a:prstGeom prst="rect">
            <a:avLst/>
          </a:prstGeom>
        </p:spPr>
        <p:txBody>
          <a:bodyPr/>
          <a:lstStyle>
            <a:lvl1pPr>
              <a:defRPr/>
            </a:lvl1pPr>
          </a:lstStyle>
          <a:p>
            <a:endParaRPr lang="en-US" altLang="en-US"/>
          </a:p>
        </p:txBody>
      </p:sp>
      <p:sp>
        <p:nvSpPr>
          <p:cNvPr id="5" name="Footer Placeholder 4"/>
          <p:cNvSpPr>
            <a:spLocks noGrp="1"/>
          </p:cNvSpPr>
          <p:nvPr>
            <p:ph type="ftr" sz="quarter" idx="11"/>
          </p:nvPr>
        </p:nvSpPr>
        <p:spPr>
          <a:xfrm>
            <a:off x="3124200" y="6248400"/>
            <a:ext cx="2895600" cy="457200"/>
          </a:xfrm>
          <a:prstGeom prst="rect">
            <a:avLst/>
          </a:prstGeom>
        </p:spPr>
        <p:txBody>
          <a:bodyPr/>
          <a:lstStyle>
            <a:lvl1pPr>
              <a:defRPr/>
            </a:lvl1pPr>
          </a:lstStyle>
          <a:p>
            <a:endParaRPr lang="en-US" altLang="en-US"/>
          </a:p>
        </p:txBody>
      </p:sp>
      <p:sp>
        <p:nvSpPr>
          <p:cNvPr id="6" name="Slide Number Placeholder 5"/>
          <p:cNvSpPr>
            <a:spLocks noGrp="1"/>
          </p:cNvSpPr>
          <p:nvPr>
            <p:ph type="sldNum" sz="quarter" idx="12"/>
          </p:nvPr>
        </p:nvSpPr>
        <p:spPr/>
        <p:txBody>
          <a:bodyPr/>
          <a:lstStyle>
            <a:lvl1pPr>
              <a:defRPr/>
            </a:lvl1pPr>
          </a:lstStyle>
          <a:p>
            <a:fld id="{FE48485F-393D-4BF6-90D2-052AB1DD6BD0}" type="slidenum">
              <a:rPr lang="en-US" altLang="en-US"/>
              <a:pPr/>
              <a:t>‹#›</a:t>
            </a:fld>
            <a:endParaRPr lang="en-US" altLang="en-US"/>
          </a:p>
        </p:txBody>
      </p:sp>
    </p:spTree>
    <p:extLst>
      <p:ext uri="{BB962C8B-B14F-4D97-AF65-F5344CB8AC3E}">
        <p14:creationId xmlns:p14="http://schemas.microsoft.com/office/powerpoint/2010/main" val="11431103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Date Placeholder 3"/>
          <p:cNvSpPr>
            <a:spLocks noGrp="1"/>
          </p:cNvSpPr>
          <p:nvPr>
            <p:ph type="dt" sz="half" idx="10"/>
          </p:nvPr>
        </p:nvSpPr>
        <p:spPr>
          <a:xfrm>
            <a:off x="685800" y="6248400"/>
            <a:ext cx="1905000" cy="457200"/>
          </a:xfrm>
          <a:prstGeom prst="rect">
            <a:avLst/>
          </a:prstGeom>
        </p:spPr>
        <p:txBody>
          <a:bodyPr/>
          <a:lstStyle>
            <a:lvl1pPr>
              <a:defRPr/>
            </a:lvl1pPr>
          </a:lstStyle>
          <a:p>
            <a:endParaRPr lang="en-US" altLang="en-US"/>
          </a:p>
        </p:txBody>
      </p:sp>
      <p:sp>
        <p:nvSpPr>
          <p:cNvPr id="5" name="Footer Placeholder 4"/>
          <p:cNvSpPr>
            <a:spLocks noGrp="1"/>
          </p:cNvSpPr>
          <p:nvPr>
            <p:ph type="ftr" sz="quarter" idx="11"/>
          </p:nvPr>
        </p:nvSpPr>
        <p:spPr>
          <a:xfrm>
            <a:off x="3124200" y="6248400"/>
            <a:ext cx="2895600" cy="457200"/>
          </a:xfrm>
          <a:prstGeom prst="rect">
            <a:avLst/>
          </a:prstGeom>
        </p:spPr>
        <p:txBody>
          <a:bodyPr/>
          <a:lstStyle>
            <a:lvl1pPr>
              <a:defRPr/>
            </a:lvl1pPr>
          </a:lstStyle>
          <a:p>
            <a:endParaRPr lang="en-US" altLang="en-US"/>
          </a:p>
        </p:txBody>
      </p:sp>
      <p:sp>
        <p:nvSpPr>
          <p:cNvPr id="6" name="Slide Number Placeholder 5"/>
          <p:cNvSpPr>
            <a:spLocks noGrp="1"/>
          </p:cNvSpPr>
          <p:nvPr>
            <p:ph type="sldNum" sz="quarter" idx="12"/>
          </p:nvPr>
        </p:nvSpPr>
        <p:spPr/>
        <p:txBody>
          <a:bodyPr/>
          <a:lstStyle>
            <a:lvl1pPr>
              <a:defRPr/>
            </a:lvl1pPr>
          </a:lstStyle>
          <a:p>
            <a:fld id="{A8023A5D-FFF5-4CE4-89F6-22ECF0D748E9}" type="slidenum">
              <a:rPr lang="en-US" altLang="en-US"/>
              <a:pPr/>
              <a:t>‹#›</a:t>
            </a:fld>
            <a:endParaRPr lang="en-US" altLang="en-US"/>
          </a:p>
        </p:txBody>
      </p:sp>
    </p:spTree>
    <p:extLst>
      <p:ext uri="{BB962C8B-B14F-4D97-AF65-F5344CB8AC3E}">
        <p14:creationId xmlns:p14="http://schemas.microsoft.com/office/powerpoint/2010/main" val="363998705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85800" y="1981200"/>
            <a:ext cx="3810000" cy="386715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981200"/>
            <a:ext cx="3810000" cy="386715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a:xfrm>
            <a:off x="685800" y="6248400"/>
            <a:ext cx="1905000" cy="457200"/>
          </a:xfrm>
          <a:prstGeom prst="rect">
            <a:avLst/>
          </a:prstGeom>
        </p:spPr>
        <p:txBody>
          <a:bodyPr/>
          <a:lstStyle>
            <a:lvl1pPr>
              <a:defRPr/>
            </a:lvl1pPr>
          </a:lstStyle>
          <a:p>
            <a:endParaRPr lang="en-US" altLang="en-US"/>
          </a:p>
        </p:txBody>
      </p:sp>
      <p:sp>
        <p:nvSpPr>
          <p:cNvPr id="6" name="Footer Placeholder 5"/>
          <p:cNvSpPr>
            <a:spLocks noGrp="1"/>
          </p:cNvSpPr>
          <p:nvPr>
            <p:ph type="ftr" sz="quarter" idx="11"/>
          </p:nvPr>
        </p:nvSpPr>
        <p:spPr>
          <a:xfrm>
            <a:off x="3124200" y="6248400"/>
            <a:ext cx="2895600" cy="457200"/>
          </a:xfrm>
          <a:prstGeom prst="rect">
            <a:avLst/>
          </a:prstGeom>
        </p:spPr>
        <p:txBody>
          <a:bodyPr/>
          <a:lstStyle>
            <a:lvl1pPr>
              <a:defRPr/>
            </a:lvl1pPr>
          </a:lstStyle>
          <a:p>
            <a:endParaRPr lang="en-US" altLang="en-US"/>
          </a:p>
        </p:txBody>
      </p:sp>
      <p:sp>
        <p:nvSpPr>
          <p:cNvPr id="7" name="Slide Number Placeholder 6"/>
          <p:cNvSpPr>
            <a:spLocks noGrp="1"/>
          </p:cNvSpPr>
          <p:nvPr>
            <p:ph type="sldNum" sz="quarter" idx="12"/>
          </p:nvPr>
        </p:nvSpPr>
        <p:spPr/>
        <p:txBody>
          <a:bodyPr/>
          <a:lstStyle>
            <a:lvl1pPr>
              <a:defRPr/>
            </a:lvl1pPr>
          </a:lstStyle>
          <a:p>
            <a:fld id="{943C1326-3102-4DE4-A603-9A87FC98AAD2}" type="slidenum">
              <a:rPr lang="en-US" altLang="en-US"/>
              <a:pPr/>
              <a:t>‹#›</a:t>
            </a:fld>
            <a:endParaRPr lang="en-US" altLang="en-US"/>
          </a:p>
        </p:txBody>
      </p:sp>
    </p:spTree>
    <p:extLst>
      <p:ext uri="{BB962C8B-B14F-4D97-AF65-F5344CB8AC3E}">
        <p14:creationId xmlns:p14="http://schemas.microsoft.com/office/powerpoint/2010/main" val="379002833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a:xfrm>
            <a:off x="685800" y="6248400"/>
            <a:ext cx="1905000" cy="457200"/>
          </a:xfrm>
          <a:prstGeom prst="rect">
            <a:avLst/>
          </a:prstGeom>
        </p:spPr>
        <p:txBody>
          <a:bodyPr/>
          <a:lstStyle>
            <a:lvl1pPr>
              <a:defRPr/>
            </a:lvl1pPr>
          </a:lstStyle>
          <a:p>
            <a:endParaRPr lang="en-US" altLang="en-US"/>
          </a:p>
        </p:txBody>
      </p:sp>
      <p:sp>
        <p:nvSpPr>
          <p:cNvPr id="8" name="Footer Placeholder 7"/>
          <p:cNvSpPr>
            <a:spLocks noGrp="1"/>
          </p:cNvSpPr>
          <p:nvPr>
            <p:ph type="ftr" sz="quarter" idx="11"/>
          </p:nvPr>
        </p:nvSpPr>
        <p:spPr>
          <a:xfrm>
            <a:off x="3124200" y="6248400"/>
            <a:ext cx="2895600" cy="457200"/>
          </a:xfrm>
          <a:prstGeom prst="rect">
            <a:avLst/>
          </a:prstGeom>
        </p:spPr>
        <p:txBody>
          <a:bodyPr/>
          <a:lstStyle>
            <a:lvl1pPr>
              <a:defRPr/>
            </a:lvl1pPr>
          </a:lstStyle>
          <a:p>
            <a:endParaRPr lang="en-US" altLang="en-US"/>
          </a:p>
        </p:txBody>
      </p:sp>
      <p:sp>
        <p:nvSpPr>
          <p:cNvPr id="9" name="Slide Number Placeholder 8"/>
          <p:cNvSpPr>
            <a:spLocks noGrp="1"/>
          </p:cNvSpPr>
          <p:nvPr>
            <p:ph type="sldNum" sz="quarter" idx="12"/>
          </p:nvPr>
        </p:nvSpPr>
        <p:spPr/>
        <p:txBody>
          <a:bodyPr/>
          <a:lstStyle>
            <a:lvl1pPr>
              <a:defRPr/>
            </a:lvl1pPr>
          </a:lstStyle>
          <a:p>
            <a:fld id="{F6B6CE55-22F0-4DDE-A767-38A3DA4A1365}" type="slidenum">
              <a:rPr lang="en-US" altLang="en-US"/>
              <a:pPr/>
              <a:t>‹#›</a:t>
            </a:fld>
            <a:endParaRPr lang="en-US" altLang="en-US"/>
          </a:p>
        </p:txBody>
      </p:sp>
    </p:spTree>
    <p:extLst>
      <p:ext uri="{BB962C8B-B14F-4D97-AF65-F5344CB8AC3E}">
        <p14:creationId xmlns:p14="http://schemas.microsoft.com/office/powerpoint/2010/main" val="301238613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a:xfrm>
            <a:off x="685800" y="6248400"/>
            <a:ext cx="1905000" cy="457200"/>
          </a:xfrm>
          <a:prstGeom prst="rect">
            <a:avLst/>
          </a:prstGeom>
        </p:spPr>
        <p:txBody>
          <a:bodyPr/>
          <a:lstStyle>
            <a:lvl1pPr>
              <a:defRPr/>
            </a:lvl1pPr>
          </a:lstStyle>
          <a:p>
            <a:endParaRPr lang="en-US" altLang="en-US"/>
          </a:p>
        </p:txBody>
      </p:sp>
      <p:sp>
        <p:nvSpPr>
          <p:cNvPr id="4" name="Footer Placeholder 3"/>
          <p:cNvSpPr>
            <a:spLocks noGrp="1"/>
          </p:cNvSpPr>
          <p:nvPr>
            <p:ph type="ftr" sz="quarter" idx="11"/>
          </p:nvPr>
        </p:nvSpPr>
        <p:spPr>
          <a:xfrm>
            <a:off x="3124200" y="6248400"/>
            <a:ext cx="2895600" cy="457200"/>
          </a:xfrm>
          <a:prstGeom prst="rect">
            <a:avLst/>
          </a:prstGeom>
        </p:spPr>
        <p:txBody>
          <a:bodyPr/>
          <a:lstStyle>
            <a:lvl1pPr>
              <a:defRPr/>
            </a:lvl1pPr>
          </a:lstStyle>
          <a:p>
            <a:endParaRPr lang="en-US" altLang="en-US"/>
          </a:p>
        </p:txBody>
      </p:sp>
      <p:sp>
        <p:nvSpPr>
          <p:cNvPr id="5" name="Slide Number Placeholder 4"/>
          <p:cNvSpPr>
            <a:spLocks noGrp="1"/>
          </p:cNvSpPr>
          <p:nvPr>
            <p:ph type="sldNum" sz="quarter" idx="12"/>
          </p:nvPr>
        </p:nvSpPr>
        <p:spPr/>
        <p:txBody>
          <a:bodyPr/>
          <a:lstStyle>
            <a:lvl1pPr>
              <a:defRPr/>
            </a:lvl1pPr>
          </a:lstStyle>
          <a:p>
            <a:fld id="{554FD628-CD8E-4D3F-85E4-0962972B847A}" type="slidenum">
              <a:rPr lang="en-US" altLang="en-US"/>
              <a:pPr/>
              <a:t>‹#›</a:t>
            </a:fld>
            <a:endParaRPr lang="en-US" altLang="en-US"/>
          </a:p>
        </p:txBody>
      </p:sp>
    </p:spTree>
    <p:extLst>
      <p:ext uri="{BB962C8B-B14F-4D97-AF65-F5344CB8AC3E}">
        <p14:creationId xmlns:p14="http://schemas.microsoft.com/office/powerpoint/2010/main" val="244215702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685800" y="6248400"/>
            <a:ext cx="1905000" cy="457200"/>
          </a:xfrm>
          <a:prstGeom prst="rect">
            <a:avLst/>
          </a:prstGeom>
        </p:spPr>
        <p:txBody>
          <a:bodyPr/>
          <a:lstStyle>
            <a:lvl1pPr>
              <a:defRPr/>
            </a:lvl1pPr>
          </a:lstStyle>
          <a:p>
            <a:endParaRPr lang="en-US" altLang="en-US"/>
          </a:p>
        </p:txBody>
      </p:sp>
      <p:sp>
        <p:nvSpPr>
          <p:cNvPr id="3" name="Footer Placeholder 2"/>
          <p:cNvSpPr>
            <a:spLocks noGrp="1"/>
          </p:cNvSpPr>
          <p:nvPr>
            <p:ph type="ftr" sz="quarter" idx="11"/>
          </p:nvPr>
        </p:nvSpPr>
        <p:spPr>
          <a:xfrm>
            <a:off x="3124200" y="6248400"/>
            <a:ext cx="2895600" cy="457200"/>
          </a:xfrm>
          <a:prstGeom prst="rect">
            <a:avLst/>
          </a:prstGeom>
        </p:spPr>
        <p:txBody>
          <a:bodyPr/>
          <a:lstStyle>
            <a:lvl1pPr>
              <a:defRPr/>
            </a:lvl1pPr>
          </a:lstStyle>
          <a:p>
            <a:endParaRPr lang="en-US" altLang="en-US"/>
          </a:p>
        </p:txBody>
      </p:sp>
      <p:sp>
        <p:nvSpPr>
          <p:cNvPr id="4" name="Slide Number Placeholder 3"/>
          <p:cNvSpPr>
            <a:spLocks noGrp="1"/>
          </p:cNvSpPr>
          <p:nvPr>
            <p:ph type="sldNum" sz="quarter" idx="12"/>
          </p:nvPr>
        </p:nvSpPr>
        <p:spPr/>
        <p:txBody>
          <a:bodyPr/>
          <a:lstStyle>
            <a:lvl1pPr>
              <a:defRPr/>
            </a:lvl1pPr>
          </a:lstStyle>
          <a:p>
            <a:fld id="{5C43D023-3A79-45D7-92F4-4AC77C46C561}" type="slidenum">
              <a:rPr lang="en-US" altLang="en-US"/>
              <a:pPr/>
              <a:t>‹#›</a:t>
            </a:fld>
            <a:endParaRPr lang="en-US" altLang="en-US"/>
          </a:p>
        </p:txBody>
      </p:sp>
    </p:spTree>
    <p:extLst>
      <p:ext uri="{BB962C8B-B14F-4D97-AF65-F5344CB8AC3E}">
        <p14:creationId xmlns:p14="http://schemas.microsoft.com/office/powerpoint/2010/main" val="378283684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a:xfrm>
            <a:off x="685800" y="6248400"/>
            <a:ext cx="1905000" cy="457200"/>
          </a:xfrm>
          <a:prstGeom prst="rect">
            <a:avLst/>
          </a:prstGeom>
        </p:spPr>
        <p:txBody>
          <a:bodyPr/>
          <a:lstStyle>
            <a:lvl1pPr>
              <a:defRPr/>
            </a:lvl1pPr>
          </a:lstStyle>
          <a:p>
            <a:endParaRPr lang="en-US" altLang="en-US"/>
          </a:p>
        </p:txBody>
      </p:sp>
      <p:sp>
        <p:nvSpPr>
          <p:cNvPr id="6" name="Footer Placeholder 5"/>
          <p:cNvSpPr>
            <a:spLocks noGrp="1"/>
          </p:cNvSpPr>
          <p:nvPr>
            <p:ph type="ftr" sz="quarter" idx="11"/>
          </p:nvPr>
        </p:nvSpPr>
        <p:spPr>
          <a:xfrm>
            <a:off x="3124200" y="6248400"/>
            <a:ext cx="2895600" cy="457200"/>
          </a:xfrm>
          <a:prstGeom prst="rect">
            <a:avLst/>
          </a:prstGeom>
        </p:spPr>
        <p:txBody>
          <a:bodyPr/>
          <a:lstStyle>
            <a:lvl1pPr>
              <a:defRPr/>
            </a:lvl1pPr>
          </a:lstStyle>
          <a:p>
            <a:endParaRPr lang="en-US" altLang="en-US"/>
          </a:p>
        </p:txBody>
      </p:sp>
      <p:sp>
        <p:nvSpPr>
          <p:cNvPr id="7" name="Slide Number Placeholder 6"/>
          <p:cNvSpPr>
            <a:spLocks noGrp="1"/>
          </p:cNvSpPr>
          <p:nvPr>
            <p:ph type="sldNum" sz="quarter" idx="12"/>
          </p:nvPr>
        </p:nvSpPr>
        <p:spPr/>
        <p:txBody>
          <a:bodyPr/>
          <a:lstStyle>
            <a:lvl1pPr>
              <a:defRPr/>
            </a:lvl1pPr>
          </a:lstStyle>
          <a:p>
            <a:fld id="{D8BA9B8C-A1F9-4276-A575-080CD8B87B4E}" type="slidenum">
              <a:rPr lang="en-US" altLang="en-US"/>
              <a:pPr/>
              <a:t>‹#›</a:t>
            </a:fld>
            <a:endParaRPr lang="en-US" altLang="en-US"/>
          </a:p>
        </p:txBody>
      </p:sp>
    </p:spTree>
    <p:extLst>
      <p:ext uri="{BB962C8B-B14F-4D97-AF65-F5344CB8AC3E}">
        <p14:creationId xmlns:p14="http://schemas.microsoft.com/office/powerpoint/2010/main" val="131915555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a:xfrm>
            <a:off x="685800" y="6248400"/>
            <a:ext cx="1905000" cy="457200"/>
          </a:xfrm>
          <a:prstGeom prst="rect">
            <a:avLst/>
          </a:prstGeom>
        </p:spPr>
        <p:txBody>
          <a:bodyPr/>
          <a:lstStyle>
            <a:lvl1pPr>
              <a:defRPr/>
            </a:lvl1pPr>
          </a:lstStyle>
          <a:p>
            <a:endParaRPr lang="en-US" altLang="en-US"/>
          </a:p>
        </p:txBody>
      </p:sp>
      <p:sp>
        <p:nvSpPr>
          <p:cNvPr id="6" name="Footer Placeholder 5"/>
          <p:cNvSpPr>
            <a:spLocks noGrp="1"/>
          </p:cNvSpPr>
          <p:nvPr>
            <p:ph type="ftr" sz="quarter" idx="11"/>
          </p:nvPr>
        </p:nvSpPr>
        <p:spPr>
          <a:xfrm>
            <a:off x="3124200" y="6248400"/>
            <a:ext cx="2895600" cy="457200"/>
          </a:xfrm>
          <a:prstGeom prst="rect">
            <a:avLst/>
          </a:prstGeom>
        </p:spPr>
        <p:txBody>
          <a:bodyPr/>
          <a:lstStyle>
            <a:lvl1pPr>
              <a:defRPr/>
            </a:lvl1pPr>
          </a:lstStyle>
          <a:p>
            <a:endParaRPr lang="en-US" altLang="en-US"/>
          </a:p>
        </p:txBody>
      </p:sp>
      <p:sp>
        <p:nvSpPr>
          <p:cNvPr id="7" name="Slide Number Placeholder 6"/>
          <p:cNvSpPr>
            <a:spLocks noGrp="1"/>
          </p:cNvSpPr>
          <p:nvPr>
            <p:ph type="sldNum" sz="quarter" idx="12"/>
          </p:nvPr>
        </p:nvSpPr>
        <p:spPr/>
        <p:txBody>
          <a:bodyPr/>
          <a:lstStyle>
            <a:lvl1pPr>
              <a:defRPr/>
            </a:lvl1pPr>
          </a:lstStyle>
          <a:p>
            <a:fld id="{E30C9CEC-A1DB-42BA-8BE2-750E3AD53924}" type="slidenum">
              <a:rPr lang="en-US" altLang="en-US"/>
              <a:pPr/>
              <a:t>‹#›</a:t>
            </a:fld>
            <a:endParaRPr lang="en-US" altLang="en-US"/>
          </a:p>
        </p:txBody>
      </p:sp>
    </p:spTree>
    <p:extLst>
      <p:ext uri="{BB962C8B-B14F-4D97-AF65-F5344CB8AC3E}">
        <p14:creationId xmlns:p14="http://schemas.microsoft.com/office/powerpoint/2010/main" val="226827592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a:xfrm>
            <a:off x="685800" y="6248400"/>
            <a:ext cx="1905000" cy="457200"/>
          </a:xfrm>
          <a:prstGeom prst="rect">
            <a:avLst/>
          </a:prstGeom>
        </p:spPr>
        <p:txBody>
          <a:bodyPr/>
          <a:lstStyle>
            <a:lvl1pPr>
              <a:defRPr/>
            </a:lvl1pPr>
          </a:lstStyle>
          <a:p>
            <a:endParaRPr lang="en-US" altLang="en-US"/>
          </a:p>
        </p:txBody>
      </p:sp>
      <p:sp>
        <p:nvSpPr>
          <p:cNvPr id="5" name="Footer Placeholder 4"/>
          <p:cNvSpPr>
            <a:spLocks noGrp="1"/>
          </p:cNvSpPr>
          <p:nvPr>
            <p:ph type="ftr" sz="quarter" idx="11"/>
          </p:nvPr>
        </p:nvSpPr>
        <p:spPr>
          <a:xfrm>
            <a:off x="3124200" y="6248400"/>
            <a:ext cx="2895600" cy="457200"/>
          </a:xfrm>
          <a:prstGeom prst="rect">
            <a:avLst/>
          </a:prstGeom>
        </p:spPr>
        <p:txBody>
          <a:bodyPr/>
          <a:lstStyle>
            <a:lvl1pPr>
              <a:defRPr/>
            </a:lvl1pPr>
          </a:lstStyle>
          <a:p>
            <a:endParaRPr lang="en-US" altLang="en-US"/>
          </a:p>
        </p:txBody>
      </p:sp>
      <p:sp>
        <p:nvSpPr>
          <p:cNvPr id="6" name="Slide Number Placeholder 5"/>
          <p:cNvSpPr>
            <a:spLocks noGrp="1"/>
          </p:cNvSpPr>
          <p:nvPr>
            <p:ph type="sldNum" sz="quarter" idx="12"/>
          </p:nvPr>
        </p:nvSpPr>
        <p:spPr/>
        <p:txBody>
          <a:bodyPr/>
          <a:lstStyle>
            <a:lvl1pPr>
              <a:defRPr/>
            </a:lvl1pPr>
          </a:lstStyle>
          <a:p>
            <a:fld id="{419A21BA-1AB9-490D-B159-AC0096580D8D}" type="slidenum">
              <a:rPr lang="en-US" altLang="en-US"/>
              <a:pPr/>
              <a:t>‹#›</a:t>
            </a:fld>
            <a:endParaRPr lang="en-US" altLang="en-US"/>
          </a:p>
        </p:txBody>
      </p:sp>
    </p:spTree>
    <p:extLst>
      <p:ext uri="{BB962C8B-B14F-4D97-AF65-F5344CB8AC3E}">
        <p14:creationId xmlns:p14="http://schemas.microsoft.com/office/powerpoint/2010/main" val="390811362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00"/>
            <a:ext cx="1943100" cy="523875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85800" y="609600"/>
            <a:ext cx="5676900" cy="523875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a:xfrm>
            <a:off x="685800" y="6248400"/>
            <a:ext cx="1905000" cy="457200"/>
          </a:xfrm>
          <a:prstGeom prst="rect">
            <a:avLst/>
          </a:prstGeom>
        </p:spPr>
        <p:txBody>
          <a:bodyPr/>
          <a:lstStyle>
            <a:lvl1pPr>
              <a:defRPr/>
            </a:lvl1pPr>
          </a:lstStyle>
          <a:p>
            <a:endParaRPr lang="en-US" altLang="en-US"/>
          </a:p>
        </p:txBody>
      </p:sp>
      <p:sp>
        <p:nvSpPr>
          <p:cNvPr id="5" name="Footer Placeholder 4"/>
          <p:cNvSpPr>
            <a:spLocks noGrp="1"/>
          </p:cNvSpPr>
          <p:nvPr>
            <p:ph type="ftr" sz="quarter" idx="11"/>
          </p:nvPr>
        </p:nvSpPr>
        <p:spPr>
          <a:xfrm>
            <a:off x="3124200" y="6248400"/>
            <a:ext cx="2895600" cy="457200"/>
          </a:xfrm>
          <a:prstGeom prst="rect">
            <a:avLst/>
          </a:prstGeom>
        </p:spPr>
        <p:txBody>
          <a:bodyPr/>
          <a:lstStyle>
            <a:lvl1pPr>
              <a:defRPr/>
            </a:lvl1pPr>
          </a:lstStyle>
          <a:p>
            <a:endParaRPr lang="en-US" altLang="en-US"/>
          </a:p>
        </p:txBody>
      </p:sp>
      <p:sp>
        <p:nvSpPr>
          <p:cNvPr id="6" name="Slide Number Placeholder 5"/>
          <p:cNvSpPr>
            <a:spLocks noGrp="1"/>
          </p:cNvSpPr>
          <p:nvPr>
            <p:ph type="sldNum" sz="quarter" idx="12"/>
          </p:nvPr>
        </p:nvSpPr>
        <p:spPr/>
        <p:txBody>
          <a:bodyPr/>
          <a:lstStyle>
            <a:lvl1pPr>
              <a:defRPr/>
            </a:lvl1pPr>
          </a:lstStyle>
          <a:p>
            <a:fld id="{3A633B3D-0F9D-411E-B30E-07F132F5B04D}" type="slidenum">
              <a:rPr lang="en-US" altLang="en-US"/>
              <a:pPr/>
              <a:t>‹#›</a:t>
            </a:fld>
            <a:endParaRPr lang="en-US" altLang="en-US"/>
          </a:p>
        </p:txBody>
      </p:sp>
    </p:spTree>
    <p:extLst>
      <p:ext uri="{BB962C8B-B14F-4D97-AF65-F5344CB8AC3E}">
        <p14:creationId xmlns:p14="http://schemas.microsoft.com/office/powerpoint/2010/main" val="218402066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tiff"/></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3314" name="Rectangle 2"/>
          <p:cNvSpPr>
            <a:spLocks noGrp="1" noChangeArrowheads="1"/>
          </p:cNvSpPr>
          <p:nvPr>
            <p:ph type="title"/>
          </p:nvPr>
        </p:nvSpPr>
        <p:spPr bwMode="auto">
          <a:xfrm>
            <a:off x="685800" y="304800"/>
            <a:ext cx="77724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ltLang="en-US" smtClean="0"/>
              <a:t>Click to edit Master title style</a:t>
            </a:r>
          </a:p>
        </p:txBody>
      </p:sp>
      <p:sp>
        <p:nvSpPr>
          <p:cNvPr id="13315" name="Rectangle 3"/>
          <p:cNvSpPr>
            <a:spLocks noGrp="1" noChangeArrowheads="1"/>
          </p:cNvSpPr>
          <p:nvPr>
            <p:ph type="body" idx="1"/>
          </p:nvPr>
        </p:nvSpPr>
        <p:spPr bwMode="auto">
          <a:xfrm>
            <a:off x="685800" y="1676400"/>
            <a:ext cx="7772400" cy="38671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endParaRPr lang="en-US" altLang="en-US" dirty="0" smtClean="0"/>
          </a:p>
        </p:txBody>
      </p:sp>
      <p:sp>
        <p:nvSpPr>
          <p:cNvPr id="13318" name="Rectangle 6"/>
          <p:cNvSpPr>
            <a:spLocks noGrp="1" noChangeArrowheads="1"/>
          </p:cNvSpPr>
          <p:nvPr>
            <p:ph type="sldNum" sz="quarter" idx="4"/>
          </p:nvPr>
        </p:nvSpPr>
        <p:spPr bwMode="auto">
          <a:xfrm>
            <a:off x="4038600" y="6357400"/>
            <a:ext cx="1143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400"/>
            </a:lvl1pPr>
          </a:lstStyle>
          <a:p>
            <a:fld id="{C41AC441-1C5B-4780-8A3D-9335E012FECA}" type="slidenum">
              <a:rPr lang="en-US" altLang="en-US" smtClean="0"/>
              <a:pPr/>
              <a:t>‹#›</a:t>
            </a:fld>
            <a:endParaRPr lang="en-US" altLang="en-US"/>
          </a:p>
        </p:txBody>
      </p:sp>
      <p:sp>
        <p:nvSpPr>
          <p:cNvPr id="13319" name="Line 7"/>
          <p:cNvSpPr>
            <a:spLocks noChangeShapeType="1"/>
          </p:cNvSpPr>
          <p:nvPr/>
        </p:nvSpPr>
        <p:spPr bwMode="auto">
          <a:xfrm>
            <a:off x="685800" y="1447800"/>
            <a:ext cx="7772400" cy="0"/>
          </a:xfrm>
          <a:prstGeom prst="line">
            <a:avLst/>
          </a:prstGeom>
          <a:noFill/>
          <a:ln w="57150">
            <a:solidFill>
              <a:schemeClr val="accent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pic>
        <p:nvPicPr>
          <p:cNvPr id="13322" name="Picture 5" descr="Mass Coalition logo.jpg"/>
          <p:cNvPicPr>
            <a:picLocks noChangeAspect="1" noChangeArrowheads="1"/>
          </p:cNvPicPr>
          <p:nvPr/>
        </p:nvPicPr>
        <p:blipFill>
          <a:blip r:embed="rId13" cstate="print">
            <a:extLst>
              <a:ext uri="{28A0092B-C50C-407E-A947-70E740481C1C}">
                <a14:useLocalDpi xmlns:a14="http://schemas.microsoft.com/office/drawing/2010/main" val="0"/>
              </a:ext>
            </a:extLst>
          </a:blip>
          <a:srcRect/>
          <a:stretch>
            <a:fillRect/>
          </a:stretch>
        </p:blipFill>
        <p:spPr bwMode="auto">
          <a:xfrm>
            <a:off x="152401" y="6243200"/>
            <a:ext cx="2590799" cy="462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 name="Picture 1"/>
          <p:cNvPicPr>
            <a:picLocks noChangeAspect="1"/>
          </p:cNvPicPr>
          <p:nvPr/>
        </p:nvPicPr>
        <p:blipFill>
          <a:blip r:embed="rId14" cstate="print">
            <a:extLst>
              <a:ext uri="{28A0092B-C50C-407E-A947-70E740481C1C}">
                <a14:useLocalDpi xmlns:a14="http://schemas.microsoft.com/office/drawing/2010/main" val="0"/>
              </a:ext>
            </a:extLst>
          </a:blip>
          <a:stretch>
            <a:fillRect/>
          </a:stretch>
        </p:blipFill>
        <p:spPr>
          <a:xfrm>
            <a:off x="6477000" y="6044064"/>
            <a:ext cx="2514600" cy="737736"/>
          </a:xfrm>
          <a:prstGeom prst="rect">
            <a:avLst/>
          </a:prstGeom>
        </p:spPr>
      </p:pic>
    </p:spTree>
  </p:cSld>
  <p:clrMap bg1="lt1" tx1="dk1" bg2="lt2" tx2="dk2" accent1="accent1" accent2="accent2" accent3="accent3" accent4="accent4" accent5="accent5" accent6="accent6" hlink="hlink" folHlink="folHlink"/>
  <p:sldLayoutIdLst>
    <p:sldLayoutId id="2147483656" r:id="rId1"/>
    <p:sldLayoutId id="2147483657" r:id="rId2"/>
    <p:sldLayoutId id="2147483658" r:id="rId3"/>
    <p:sldLayoutId id="2147483659" r:id="rId4"/>
    <p:sldLayoutId id="2147483660" r:id="rId5"/>
    <p:sldLayoutId id="2147483661" r:id="rId6"/>
    <p:sldLayoutId id="2147483662" r:id="rId7"/>
    <p:sldLayoutId id="2147483663" r:id="rId8"/>
    <p:sldLayoutId id="2147483664" r:id="rId9"/>
    <p:sldLayoutId id="2147483665" r:id="rId10"/>
    <p:sldLayoutId id="2147483666" r:id="rId11"/>
  </p:sldLayoutIdLst>
  <p:txStyles>
    <p:titleStyle>
      <a:lvl1pPr algn="ctr" rtl="0" eaLnBrk="1" fontAlgn="base" hangingPunct="1">
        <a:spcBef>
          <a:spcPct val="0"/>
        </a:spcBef>
        <a:spcAft>
          <a:spcPct val="0"/>
        </a:spcAft>
        <a:defRPr sz="4400">
          <a:solidFill>
            <a:schemeClr val="tx2"/>
          </a:solidFill>
          <a:latin typeface="+mj-lt"/>
          <a:ea typeface="+mj-ea"/>
          <a:cs typeface="+mj-cs"/>
        </a:defRPr>
      </a:lvl1pPr>
      <a:lvl2pPr algn="ctr" rtl="0" eaLnBrk="1" fontAlgn="base" hangingPunct="1">
        <a:spcBef>
          <a:spcPct val="0"/>
        </a:spcBef>
        <a:spcAft>
          <a:spcPct val="0"/>
        </a:spcAft>
        <a:defRPr sz="4400">
          <a:solidFill>
            <a:schemeClr val="tx2"/>
          </a:solidFill>
          <a:latin typeface="Times New Roman" pitchFamily="18" charset="0"/>
        </a:defRPr>
      </a:lvl2pPr>
      <a:lvl3pPr algn="ctr" rtl="0" eaLnBrk="1" fontAlgn="base" hangingPunct="1">
        <a:spcBef>
          <a:spcPct val="0"/>
        </a:spcBef>
        <a:spcAft>
          <a:spcPct val="0"/>
        </a:spcAft>
        <a:defRPr sz="4400">
          <a:solidFill>
            <a:schemeClr val="tx2"/>
          </a:solidFill>
          <a:latin typeface="Times New Roman" pitchFamily="18" charset="0"/>
        </a:defRPr>
      </a:lvl3pPr>
      <a:lvl4pPr algn="ctr" rtl="0" eaLnBrk="1" fontAlgn="base" hangingPunct="1">
        <a:spcBef>
          <a:spcPct val="0"/>
        </a:spcBef>
        <a:spcAft>
          <a:spcPct val="0"/>
        </a:spcAft>
        <a:defRPr sz="4400">
          <a:solidFill>
            <a:schemeClr val="tx2"/>
          </a:solidFill>
          <a:latin typeface="Times New Roman" pitchFamily="18" charset="0"/>
        </a:defRPr>
      </a:lvl4pPr>
      <a:lvl5pPr algn="ctr" rtl="0" eaLnBrk="1" fontAlgn="base" hangingPunct="1">
        <a:spcBef>
          <a:spcPct val="0"/>
        </a:spcBef>
        <a:spcAft>
          <a:spcPct val="0"/>
        </a:spcAft>
        <a:defRPr sz="4400">
          <a:solidFill>
            <a:schemeClr val="tx2"/>
          </a:solidFill>
          <a:latin typeface="Times New Roman" pitchFamily="18" charset="0"/>
        </a:defRPr>
      </a:lvl5pPr>
      <a:lvl6pPr marL="457200" algn="ctr" rtl="0" eaLnBrk="1" fontAlgn="base" hangingPunct="1">
        <a:spcBef>
          <a:spcPct val="0"/>
        </a:spcBef>
        <a:spcAft>
          <a:spcPct val="0"/>
        </a:spcAft>
        <a:defRPr sz="4400">
          <a:solidFill>
            <a:schemeClr val="tx2"/>
          </a:solidFill>
          <a:latin typeface="Times New Roman" pitchFamily="18" charset="0"/>
        </a:defRPr>
      </a:lvl6pPr>
      <a:lvl7pPr marL="914400" algn="ctr" rtl="0" eaLnBrk="1" fontAlgn="base" hangingPunct="1">
        <a:spcBef>
          <a:spcPct val="0"/>
        </a:spcBef>
        <a:spcAft>
          <a:spcPct val="0"/>
        </a:spcAft>
        <a:defRPr sz="4400">
          <a:solidFill>
            <a:schemeClr val="tx2"/>
          </a:solidFill>
          <a:latin typeface="Times New Roman" pitchFamily="18" charset="0"/>
        </a:defRPr>
      </a:lvl7pPr>
      <a:lvl8pPr marL="1371600" algn="ctr" rtl="0" eaLnBrk="1" fontAlgn="base" hangingPunct="1">
        <a:spcBef>
          <a:spcPct val="0"/>
        </a:spcBef>
        <a:spcAft>
          <a:spcPct val="0"/>
        </a:spcAft>
        <a:defRPr sz="4400">
          <a:solidFill>
            <a:schemeClr val="tx2"/>
          </a:solidFill>
          <a:latin typeface="Times New Roman" pitchFamily="18" charset="0"/>
        </a:defRPr>
      </a:lvl8pPr>
      <a:lvl9pPr marL="1828800" algn="ctr" rtl="0" eaLnBrk="1" fontAlgn="base" hangingPunct="1">
        <a:spcBef>
          <a:spcPct val="0"/>
        </a:spcBef>
        <a:spcAft>
          <a:spcPct val="0"/>
        </a:spcAft>
        <a:defRPr sz="4400">
          <a:solidFill>
            <a:schemeClr val="tx2"/>
          </a:solidFill>
          <a:latin typeface="Times New Roman" pitchFamily="18" charset="0"/>
        </a:defRPr>
      </a:lvl9pPr>
    </p:titleStyle>
    <p:bodyStyle>
      <a:lvl1pPr marL="342900" indent="-342900" algn="l" rtl="0" eaLnBrk="1" fontAlgn="base" hangingPunct="1">
        <a:spcBef>
          <a:spcPct val="20000"/>
        </a:spcBef>
        <a:spcAft>
          <a:spcPct val="0"/>
        </a:spcAft>
        <a:buClr>
          <a:srgbClr val="FF0000"/>
        </a:buClr>
        <a:buSzPct val="50000"/>
        <a:buFont typeface="Monotype Sorts" pitchFamily="2" charset="2"/>
        <a:buChar char="¡"/>
        <a:defRPr sz="3200">
          <a:solidFill>
            <a:schemeClr val="tx1"/>
          </a:solidFill>
          <a:latin typeface="+mn-lt"/>
          <a:ea typeface="+mn-ea"/>
          <a:cs typeface="+mn-cs"/>
        </a:defRPr>
      </a:lvl1pPr>
      <a:lvl2pPr marL="742950" indent="-285750" algn="l" rtl="0" eaLnBrk="1" fontAlgn="base" hangingPunct="1">
        <a:spcBef>
          <a:spcPct val="20000"/>
        </a:spcBef>
        <a:spcAft>
          <a:spcPct val="0"/>
        </a:spcAft>
        <a:buClr>
          <a:srgbClr val="FF0000"/>
        </a:buClr>
        <a:buSzPct val="50000"/>
        <a:buFont typeface="Monotype Sorts" pitchFamily="2" charset="2"/>
        <a:buChar char="¡"/>
        <a:defRPr sz="2800">
          <a:solidFill>
            <a:schemeClr val="tx1"/>
          </a:solidFill>
          <a:latin typeface="+mn-lt"/>
        </a:defRPr>
      </a:lvl2pPr>
      <a:lvl3pPr marL="1143000" indent="-228600" algn="l" rtl="0" eaLnBrk="1" fontAlgn="base" hangingPunct="1">
        <a:spcBef>
          <a:spcPct val="20000"/>
        </a:spcBef>
        <a:spcAft>
          <a:spcPct val="0"/>
        </a:spcAft>
        <a:buClr>
          <a:srgbClr val="FF0000"/>
        </a:buClr>
        <a:buSzPct val="50000"/>
        <a:buFont typeface="Monotype Sorts" pitchFamily="2" charset="2"/>
        <a:buChar char="¡"/>
        <a:defRPr sz="2400">
          <a:solidFill>
            <a:schemeClr val="tx1"/>
          </a:solidFill>
          <a:latin typeface="+mn-lt"/>
        </a:defRPr>
      </a:lvl3pPr>
      <a:lvl4pPr marL="1600200" indent="-228600" algn="l" rtl="0" eaLnBrk="1" fontAlgn="base" hangingPunct="1">
        <a:spcBef>
          <a:spcPct val="20000"/>
        </a:spcBef>
        <a:spcAft>
          <a:spcPct val="0"/>
        </a:spcAft>
        <a:buClr>
          <a:srgbClr val="FF0000"/>
        </a:buClr>
        <a:buSzPct val="50000"/>
        <a:buFont typeface="Monotype Sorts" pitchFamily="2" charset="2"/>
        <a:buChar char="¡"/>
        <a:defRPr sz="2000">
          <a:solidFill>
            <a:schemeClr val="tx1"/>
          </a:solidFill>
          <a:latin typeface="+mn-lt"/>
        </a:defRPr>
      </a:lvl4pPr>
      <a:lvl5pPr marL="2057400" indent="-228600" algn="l" rtl="0" eaLnBrk="1" fontAlgn="base" hangingPunct="1">
        <a:spcBef>
          <a:spcPct val="20000"/>
        </a:spcBef>
        <a:spcAft>
          <a:spcPct val="0"/>
        </a:spcAft>
        <a:buClr>
          <a:srgbClr val="FF0000"/>
        </a:buClr>
        <a:buSzPct val="50000"/>
        <a:buFont typeface="Monotype Sorts" pitchFamily="2" charset="2"/>
        <a:buChar char="¡"/>
        <a:defRPr sz="2000">
          <a:solidFill>
            <a:schemeClr val="tx1"/>
          </a:solidFill>
          <a:latin typeface="+mn-lt"/>
        </a:defRPr>
      </a:lvl5pPr>
      <a:lvl6pPr marL="2514600" indent="-228600" algn="l" rtl="0" eaLnBrk="1" fontAlgn="base" hangingPunct="1">
        <a:spcBef>
          <a:spcPct val="20000"/>
        </a:spcBef>
        <a:spcAft>
          <a:spcPct val="0"/>
        </a:spcAft>
        <a:buClr>
          <a:srgbClr val="FF0000"/>
        </a:buClr>
        <a:buSzPct val="50000"/>
        <a:buFont typeface="Monotype Sorts" pitchFamily="2" charset="2"/>
        <a:buChar char="¡"/>
        <a:defRPr sz="2000">
          <a:solidFill>
            <a:schemeClr val="tx1"/>
          </a:solidFill>
          <a:latin typeface="+mn-lt"/>
        </a:defRPr>
      </a:lvl6pPr>
      <a:lvl7pPr marL="2971800" indent="-228600" algn="l" rtl="0" eaLnBrk="1" fontAlgn="base" hangingPunct="1">
        <a:spcBef>
          <a:spcPct val="20000"/>
        </a:spcBef>
        <a:spcAft>
          <a:spcPct val="0"/>
        </a:spcAft>
        <a:buClr>
          <a:srgbClr val="FF0000"/>
        </a:buClr>
        <a:buSzPct val="50000"/>
        <a:buFont typeface="Monotype Sorts" pitchFamily="2" charset="2"/>
        <a:buChar char="¡"/>
        <a:defRPr sz="2000">
          <a:solidFill>
            <a:schemeClr val="tx1"/>
          </a:solidFill>
          <a:latin typeface="+mn-lt"/>
        </a:defRPr>
      </a:lvl7pPr>
      <a:lvl8pPr marL="3429000" indent="-228600" algn="l" rtl="0" eaLnBrk="1" fontAlgn="base" hangingPunct="1">
        <a:spcBef>
          <a:spcPct val="20000"/>
        </a:spcBef>
        <a:spcAft>
          <a:spcPct val="0"/>
        </a:spcAft>
        <a:buClr>
          <a:srgbClr val="FF0000"/>
        </a:buClr>
        <a:buSzPct val="50000"/>
        <a:buFont typeface="Monotype Sorts" pitchFamily="2" charset="2"/>
        <a:buChar char="¡"/>
        <a:defRPr sz="2000">
          <a:solidFill>
            <a:schemeClr val="tx1"/>
          </a:solidFill>
          <a:latin typeface="+mn-lt"/>
        </a:defRPr>
      </a:lvl8pPr>
      <a:lvl9pPr marL="3886200" indent="-228600" algn="l" rtl="0" eaLnBrk="1" fontAlgn="base" hangingPunct="1">
        <a:spcBef>
          <a:spcPct val="20000"/>
        </a:spcBef>
        <a:spcAft>
          <a:spcPct val="0"/>
        </a:spcAft>
        <a:buClr>
          <a:srgbClr val="FF0000"/>
        </a:buClr>
        <a:buSzPct val="50000"/>
        <a:buFont typeface="Monotype Sorts" pitchFamily="2" charset="2"/>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3.wmf"/><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2.xml"/><Relationship Id="rId1" Type="http://schemas.openxmlformats.org/officeDocument/2006/relationships/vmlDrawing" Target="../drawings/vmlDrawing1.vml"/><Relationship Id="rId4" Type="http://schemas.openxmlformats.org/officeDocument/2006/relationships/image" Target="../media/image4.png"/></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6.xml"/></Relationships>
</file>

<file path=ppt/slides/_rels/slide35.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image" Target="../media/image13.gif"/><Relationship Id="rId2" Type="http://schemas.openxmlformats.org/officeDocument/2006/relationships/notesSlide" Target="../notesSlides/notesSlide19.xml"/><Relationship Id="rId1" Type="http://schemas.openxmlformats.org/officeDocument/2006/relationships/slideLayout" Target="../slideLayouts/slideLayout4.xml"/></Relationships>
</file>

<file path=ppt/slides/_rels/slide49.xml.rels><?xml version="1.0" encoding="UTF-8" standalone="yes"?>
<Relationships xmlns="http://schemas.openxmlformats.org/package/2006/relationships"><Relationship Id="rId3" Type="http://schemas.openxmlformats.org/officeDocument/2006/relationships/hyperlink" Target="http://www.youtube.com/watch?feature=player_detailpage&amp;v=SCYghxtioIY" TargetMode="External"/><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3" Type="http://schemas.openxmlformats.org/officeDocument/2006/relationships/image" Target="../media/image13.gif"/><Relationship Id="rId2" Type="http://schemas.openxmlformats.org/officeDocument/2006/relationships/notesSlide" Target="../notesSlides/notesSlide20.xml"/><Relationship Id="rId1" Type="http://schemas.openxmlformats.org/officeDocument/2006/relationships/slideLayout" Target="../slideLayouts/slideLayout4.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3" Type="http://schemas.openxmlformats.org/officeDocument/2006/relationships/image" Target="../media/image13.gif"/><Relationship Id="rId2" Type="http://schemas.openxmlformats.org/officeDocument/2006/relationships/notesSlide" Target="../notesSlides/notesSlide21.xml"/><Relationship Id="rId1" Type="http://schemas.openxmlformats.org/officeDocument/2006/relationships/slideLayout" Target="../slideLayouts/slideLayout4.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2.xml"/><Relationship Id="rId4" Type="http://schemas.openxmlformats.org/officeDocument/2006/relationships/hyperlink" Target="http://www.ihi.org/knowledge/Pages/Publications/TheRunChartASimpleAnalyticalToolforLearningfromVariationHealthcareProcesses.aspx" TargetMode="External"/></Relationships>
</file>

<file path=ppt/slides/_rels/slide57.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22.xml"/><Relationship Id="rId1" Type="http://schemas.openxmlformats.org/officeDocument/2006/relationships/slideLayout" Target="../slideLayouts/slideLayout4.xml"/></Relationships>
</file>

<file path=ppt/slides/_rels/slide58.xml.rels><?xml version="1.0" encoding="UTF-8" standalone="yes"?>
<Relationships xmlns="http://schemas.openxmlformats.org/package/2006/relationships"><Relationship Id="rId3" Type="http://schemas.openxmlformats.org/officeDocument/2006/relationships/image" Target="../media/image13.gif"/><Relationship Id="rId2" Type="http://schemas.openxmlformats.org/officeDocument/2006/relationships/notesSlide" Target="../notesSlides/notesSlide23.xml"/><Relationship Id="rId1" Type="http://schemas.openxmlformats.org/officeDocument/2006/relationships/slideLayout" Target="../slideLayouts/slideLayout4.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3" Type="http://schemas.openxmlformats.org/officeDocument/2006/relationships/notesSlide" Target="../notesSlides/notesSlide24.xml"/><Relationship Id="rId2" Type="http://schemas.openxmlformats.org/officeDocument/2006/relationships/slideLayout" Target="../slideLayouts/slideLayout6.xml"/><Relationship Id="rId1" Type="http://schemas.openxmlformats.org/officeDocument/2006/relationships/tags" Target="../tags/tag1.xml"/></Relationships>
</file>

<file path=ppt/slides/_rels/slide61.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25.xml"/><Relationship Id="rId1" Type="http://schemas.openxmlformats.org/officeDocument/2006/relationships/slideLayout" Target="../slideLayouts/slideLayout4.xml"/><Relationship Id="rId4" Type="http://schemas.openxmlformats.org/officeDocument/2006/relationships/image" Target="../media/image19.png"/></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a:xfrm>
            <a:off x="0" y="0"/>
            <a:ext cx="9144000" cy="1470025"/>
          </a:xfrm>
        </p:spPr>
        <p:txBody>
          <a:bodyPr/>
          <a:lstStyle/>
          <a:p>
            <a:pPr>
              <a:buClr>
                <a:schemeClr val="accent2"/>
              </a:buClr>
            </a:pPr>
            <a:r>
              <a:rPr lang="en-US" altLang="en-US" sz="4000" dirty="0" smtClean="0"/>
              <a:t>Welcome and please sign in!</a:t>
            </a:r>
            <a:endParaRPr lang="en-US" altLang="en-US" sz="4000" dirty="0"/>
          </a:p>
        </p:txBody>
      </p:sp>
      <p:sp>
        <p:nvSpPr>
          <p:cNvPr id="2051" name="Rectangle 3"/>
          <p:cNvSpPr>
            <a:spLocks noGrp="1" noChangeArrowheads="1"/>
          </p:cNvSpPr>
          <p:nvPr>
            <p:ph type="subTitle" idx="1"/>
          </p:nvPr>
        </p:nvSpPr>
        <p:spPr>
          <a:xfrm>
            <a:off x="152400" y="1752600"/>
            <a:ext cx="8915400" cy="4191000"/>
          </a:xfrm>
        </p:spPr>
        <p:txBody>
          <a:bodyPr/>
          <a:lstStyle/>
          <a:p>
            <a:pPr>
              <a:spcBef>
                <a:spcPts val="0"/>
              </a:spcBef>
            </a:pPr>
            <a:r>
              <a:rPr lang="en-US" sz="3600" b="1" cap="small" dirty="0" smtClean="0"/>
              <a:t>MOUNT AUBURN</a:t>
            </a:r>
            <a:r>
              <a:rPr lang="en-US" sz="3600" b="1" cap="small" dirty="0"/>
              <a:t/>
            </a:r>
            <a:br>
              <a:rPr lang="en-US" sz="3600" b="1" cap="small" dirty="0"/>
            </a:br>
            <a:r>
              <a:rPr lang="en-US" sz="3600" b="1" cap="small" dirty="0" smtClean="0"/>
              <a:t>PRACTICE IMPROVEMENT PROGRAM</a:t>
            </a:r>
            <a:r>
              <a:rPr lang="en-US" sz="3600" b="1" dirty="0" smtClean="0"/>
              <a:t> </a:t>
            </a:r>
          </a:p>
          <a:p>
            <a:pPr>
              <a:spcBef>
                <a:spcPts val="0"/>
              </a:spcBef>
            </a:pPr>
            <a:r>
              <a:rPr lang="en-US" sz="3600" b="1" dirty="0" smtClean="0"/>
              <a:t>(MA-PIP)</a:t>
            </a:r>
          </a:p>
          <a:p>
            <a:pPr>
              <a:spcBef>
                <a:spcPts val="0"/>
              </a:spcBef>
            </a:pPr>
            <a:endParaRPr lang="en-US" sz="1000" b="1" dirty="0" smtClean="0"/>
          </a:p>
          <a:p>
            <a:r>
              <a:rPr lang="en-US" sz="4000" b="1" dirty="0" smtClean="0"/>
              <a:t>Community </a:t>
            </a:r>
            <a:r>
              <a:rPr lang="en-US" sz="4000" b="1" dirty="0"/>
              <a:t>Learning Session</a:t>
            </a:r>
          </a:p>
          <a:p>
            <a:endParaRPr lang="en-US" b="1" dirty="0" smtClean="0"/>
          </a:p>
          <a:p>
            <a:r>
              <a:rPr lang="en-US" b="1" dirty="0" smtClean="0"/>
              <a:t>May </a:t>
            </a:r>
            <a:r>
              <a:rPr lang="en-US" b="1" dirty="0"/>
              <a:t>8</a:t>
            </a:r>
            <a:r>
              <a:rPr lang="en-US" b="1" baseline="30000" dirty="0"/>
              <a:t>th</a:t>
            </a:r>
            <a:r>
              <a:rPr lang="en-US" b="1" dirty="0"/>
              <a:t>, </a:t>
            </a:r>
            <a:r>
              <a:rPr lang="en-US" b="1" dirty="0" smtClean="0"/>
              <a:t>2015</a:t>
            </a:r>
            <a:endParaRPr lang="en-US" sz="2800" b="1" dirty="0" smtClean="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a:xfrm>
            <a:off x="0" y="0"/>
            <a:ext cx="9144000" cy="1470025"/>
          </a:xfrm>
        </p:spPr>
        <p:txBody>
          <a:bodyPr/>
          <a:lstStyle/>
          <a:p>
            <a:pPr>
              <a:buClr>
                <a:schemeClr val="accent2"/>
              </a:buClr>
            </a:pPr>
            <a:r>
              <a:rPr lang="en-US" sz="4000" b="1" cap="small" dirty="0" smtClean="0"/>
              <a:t>Mount Auburn </a:t>
            </a:r>
            <a:br>
              <a:rPr lang="en-US" sz="4000" b="1" cap="small" dirty="0" smtClean="0"/>
            </a:br>
            <a:r>
              <a:rPr lang="en-US" sz="4000" b="1" cap="small" dirty="0" smtClean="0"/>
              <a:t>Practice Improvement Program</a:t>
            </a:r>
            <a:endParaRPr lang="en-US" altLang="en-US" sz="4000" dirty="0"/>
          </a:p>
        </p:txBody>
      </p:sp>
      <p:sp>
        <p:nvSpPr>
          <p:cNvPr id="2051" name="Rectangle 3"/>
          <p:cNvSpPr>
            <a:spLocks noGrp="1" noChangeArrowheads="1"/>
          </p:cNvSpPr>
          <p:nvPr>
            <p:ph type="subTitle" idx="1"/>
          </p:nvPr>
        </p:nvSpPr>
        <p:spPr>
          <a:xfrm>
            <a:off x="381000" y="1752600"/>
            <a:ext cx="8458200" cy="4191000"/>
          </a:xfrm>
        </p:spPr>
        <p:txBody>
          <a:bodyPr/>
          <a:lstStyle/>
          <a:p>
            <a:r>
              <a:rPr lang="en-US" b="1" dirty="0"/>
              <a:t>Community Learning Session</a:t>
            </a:r>
          </a:p>
          <a:p>
            <a:r>
              <a:rPr lang="en-US" sz="2800" b="1" dirty="0"/>
              <a:t>May 8</a:t>
            </a:r>
            <a:r>
              <a:rPr lang="en-US" sz="2800" b="1" baseline="30000" dirty="0"/>
              <a:t>th</a:t>
            </a:r>
            <a:r>
              <a:rPr lang="en-US" sz="2800" b="1" dirty="0"/>
              <a:t>, </a:t>
            </a:r>
            <a:r>
              <a:rPr lang="en-US" sz="2800" b="1" dirty="0" smtClean="0"/>
              <a:t>2015</a:t>
            </a:r>
            <a:endParaRPr lang="en-US" sz="1600" b="1" dirty="0"/>
          </a:p>
          <a:p>
            <a:endParaRPr lang="en-US" sz="1600" dirty="0"/>
          </a:p>
          <a:p>
            <a:r>
              <a:rPr lang="en-US" sz="2000" dirty="0"/>
              <a:t>Yvonne Cheung, MD, MPH, CPPS</a:t>
            </a:r>
          </a:p>
          <a:p>
            <a:r>
              <a:rPr lang="en-US" sz="2000" dirty="0"/>
              <a:t>Chair, Department of Quality &amp; Patient </a:t>
            </a:r>
            <a:r>
              <a:rPr lang="en-US" sz="2000" dirty="0" smtClean="0"/>
              <a:t>Safety</a:t>
            </a:r>
          </a:p>
          <a:p>
            <a:r>
              <a:rPr lang="en-US" sz="2000" dirty="0" smtClean="0"/>
              <a:t>Mount </a:t>
            </a:r>
            <a:r>
              <a:rPr lang="en-US" sz="2000" dirty="0"/>
              <a:t>Auburn Hospital</a:t>
            </a:r>
          </a:p>
          <a:p>
            <a:endParaRPr lang="en-US" sz="2000" dirty="0"/>
          </a:p>
          <a:p>
            <a:r>
              <a:rPr lang="en-US" sz="2000" dirty="0"/>
              <a:t>Paula Griswold, MS</a:t>
            </a:r>
          </a:p>
          <a:p>
            <a:r>
              <a:rPr lang="en-US" sz="2000" dirty="0"/>
              <a:t>Executive </a:t>
            </a:r>
            <a:r>
              <a:rPr lang="en-US" sz="2000" dirty="0" smtClean="0"/>
              <a:t>Director</a:t>
            </a:r>
          </a:p>
          <a:p>
            <a:r>
              <a:rPr lang="en-US" sz="2000" dirty="0" smtClean="0"/>
              <a:t>Massachusetts </a:t>
            </a:r>
            <a:r>
              <a:rPr lang="en-US" sz="2000" dirty="0"/>
              <a:t>Coalition for the Prevention of Medical Errors</a:t>
            </a:r>
          </a:p>
          <a:p>
            <a:endParaRPr lang="en-US" altLang="en-US" sz="1400" dirty="0"/>
          </a:p>
        </p:txBody>
      </p:sp>
    </p:spTree>
    <p:extLst>
      <p:ext uri="{BB962C8B-B14F-4D97-AF65-F5344CB8AC3E}">
        <p14:creationId xmlns:p14="http://schemas.microsoft.com/office/powerpoint/2010/main" val="870229147"/>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CME Learning Objectives</a:t>
            </a:r>
            <a:endParaRPr lang="en-US" dirty="0"/>
          </a:p>
        </p:txBody>
      </p:sp>
      <p:sp>
        <p:nvSpPr>
          <p:cNvPr id="4" name="Rectangle 1"/>
          <p:cNvSpPr>
            <a:spLocks noGrp="1" noChangeArrowheads="1"/>
          </p:cNvSpPr>
          <p:nvPr>
            <p:ph idx="1"/>
          </p:nvPr>
        </p:nvSpPr>
        <p:spPr bwMode="auto">
          <a:xfrm>
            <a:off x="457201" y="1794924"/>
            <a:ext cx="7696200" cy="413651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marL="1217613" indent="-533400"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en-US" sz="2400" b="0" i="0" u="none" strike="noStrike" cap="none" normalizeH="0" baseline="0" dirty="0" smtClean="0">
                <a:ln>
                  <a:noFill/>
                </a:ln>
                <a:solidFill>
                  <a:schemeClr val="tx1"/>
                </a:solidFill>
                <a:effectLst/>
                <a:latin typeface="+mj-lt"/>
                <a:cs typeface="Arial" panose="020B0604020202020204" pitchFamily="34" charset="0"/>
              </a:rPr>
              <a:t>As a result of participating in this activity, learners will be able to:</a:t>
            </a:r>
          </a:p>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altLang="en-US" sz="2000" b="0" i="0" u="none" strike="noStrike" cap="none" normalizeH="0" baseline="0" dirty="0" smtClean="0">
              <a:ln>
                <a:noFill/>
              </a:ln>
              <a:solidFill>
                <a:schemeClr val="tx1"/>
              </a:solidFill>
              <a:effectLst/>
              <a:latin typeface="+mj-lt"/>
              <a:cs typeface="Arial" panose="020B0604020202020204" pitchFamily="34" charset="0"/>
            </a:endParaRPr>
          </a:p>
          <a:p>
            <a:pPr marL="457200" lvl="0" indent="-457200">
              <a:buSzPct val="95000"/>
              <a:buFont typeface="+mj-lt"/>
              <a:buAutoNum type="arabicPeriod"/>
            </a:pPr>
            <a:r>
              <a:rPr lang="en-US" sz="2400" dirty="0" smtClean="0">
                <a:latin typeface="+mj-lt"/>
              </a:rPr>
              <a:t>Identify </a:t>
            </a:r>
            <a:r>
              <a:rPr lang="en-US" sz="2400" dirty="0">
                <a:latin typeface="+mj-lt"/>
              </a:rPr>
              <a:t>key patient safety issues in ambulatory care</a:t>
            </a:r>
          </a:p>
          <a:p>
            <a:pPr marL="457200" lvl="0" indent="-457200">
              <a:buSzPct val="95000"/>
              <a:buFont typeface="+mj-lt"/>
              <a:buAutoNum type="arabicPeriod"/>
            </a:pPr>
            <a:r>
              <a:rPr lang="en-US" sz="2400" dirty="0">
                <a:latin typeface="+mj-lt"/>
              </a:rPr>
              <a:t>Describe foundational principles of patient safety, including systems thinking and safety culture</a:t>
            </a:r>
          </a:p>
          <a:p>
            <a:pPr marL="457200" lvl="0" indent="-457200">
              <a:buSzPct val="95000"/>
              <a:buFont typeface="+mj-lt"/>
              <a:buAutoNum type="arabicPeriod"/>
            </a:pPr>
            <a:r>
              <a:rPr lang="en-US" sz="2400" dirty="0">
                <a:latin typeface="+mj-lt"/>
              </a:rPr>
              <a:t>Explain the three elements of Model for Improvement and the value of small tests of change to effective improvement </a:t>
            </a:r>
          </a:p>
          <a:p>
            <a:pPr marL="977900" marR="0" lvl="1" indent="-465138" algn="l" defTabSz="914400" rtl="0" eaLnBrk="1" fontAlgn="base" latinLnBrk="0" hangingPunct="1">
              <a:lnSpc>
                <a:spcPct val="100000"/>
              </a:lnSpc>
              <a:spcBef>
                <a:spcPct val="20000"/>
              </a:spcBef>
              <a:spcAft>
                <a:spcPct val="0"/>
              </a:spcAft>
              <a:buClrTx/>
              <a:buSzTx/>
              <a:buFontTx/>
              <a:buNone/>
              <a:tabLst/>
            </a:pPr>
            <a:endParaRPr kumimoji="0" lang="en-US" altLang="en-US" sz="2400" b="0" i="0" u="none" strike="noStrike" cap="none" normalizeH="0" baseline="0" dirty="0" smtClean="0">
              <a:ln>
                <a:noFill/>
              </a:ln>
              <a:solidFill>
                <a:schemeClr val="tx1"/>
              </a:solidFill>
              <a:effectLst/>
              <a:latin typeface="Arial" panose="020B0604020202020204" pitchFamily="34" charset="0"/>
              <a:cs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dirty="0" smtClean="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2787579441"/>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Disclosure Statement</a:t>
            </a:r>
            <a:endParaRPr lang="en-US" dirty="0"/>
          </a:p>
        </p:txBody>
      </p:sp>
      <p:sp>
        <p:nvSpPr>
          <p:cNvPr id="3" name="Content Placeholder 2"/>
          <p:cNvSpPr>
            <a:spLocks noGrp="1"/>
          </p:cNvSpPr>
          <p:nvPr>
            <p:ph idx="1"/>
          </p:nvPr>
        </p:nvSpPr>
        <p:spPr/>
        <p:txBody>
          <a:bodyPr/>
          <a:lstStyle/>
          <a:p>
            <a:pPr marL="0" indent="0">
              <a:buNone/>
            </a:pPr>
            <a:r>
              <a:rPr lang="en-US" dirty="0" smtClean="0"/>
              <a:t>All Presenters </a:t>
            </a:r>
            <a:r>
              <a:rPr lang="en-US" dirty="0"/>
              <a:t>and </a:t>
            </a:r>
            <a:r>
              <a:rPr lang="en-US" dirty="0" smtClean="0"/>
              <a:t>Content Developers have </a:t>
            </a:r>
            <a:r>
              <a:rPr lang="en-US" dirty="0"/>
              <a:t>no </a:t>
            </a:r>
            <a:r>
              <a:rPr lang="en-US" dirty="0" smtClean="0"/>
              <a:t>significant </a:t>
            </a:r>
            <a:r>
              <a:rPr lang="en-US" dirty="0"/>
              <a:t>financial interest/arrangement with </a:t>
            </a:r>
            <a:r>
              <a:rPr lang="en-US" dirty="0" smtClean="0"/>
              <a:t>any </a:t>
            </a:r>
            <a:r>
              <a:rPr lang="en-US" dirty="0"/>
              <a:t>organization(s) that could be perceived as </a:t>
            </a:r>
            <a:r>
              <a:rPr lang="en-US" dirty="0" smtClean="0"/>
              <a:t>a </a:t>
            </a:r>
            <a:r>
              <a:rPr lang="en-US" dirty="0"/>
              <a:t>real or apparent conflict of interest with </a:t>
            </a:r>
            <a:r>
              <a:rPr lang="en-US" dirty="0" smtClean="0"/>
              <a:t>the subject </a:t>
            </a:r>
            <a:r>
              <a:rPr lang="en-US" dirty="0"/>
              <a:t>matter of the presentation.</a:t>
            </a:r>
          </a:p>
          <a:p>
            <a:endParaRPr lang="en-US" dirty="0"/>
          </a:p>
        </p:txBody>
      </p:sp>
    </p:spTree>
    <p:extLst>
      <p:ext uri="{BB962C8B-B14F-4D97-AF65-F5344CB8AC3E}">
        <p14:creationId xmlns:p14="http://schemas.microsoft.com/office/powerpoint/2010/main" val="828932308"/>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 </a:t>
            </a:r>
            <a:r>
              <a:rPr lang="en-US" dirty="0"/>
              <a:t>Today’s Agenda</a:t>
            </a:r>
          </a:p>
        </p:txBody>
      </p:sp>
      <p:sp>
        <p:nvSpPr>
          <p:cNvPr id="3" name="Content Placeholder 2"/>
          <p:cNvSpPr>
            <a:spLocks noGrp="1"/>
          </p:cNvSpPr>
          <p:nvPr>
            <p:ph idx="1"/>
          </p:nvPr>
        </p:nvSpPr>
        <p:spPr>
          <a:xfrm>
            <a:off x="288524" y="1609077"/>
            <a:ext cx="8703076" cy="4525963"/>
          </a:xfrm>
        </p:spPr>
        <p:txBody>
          <a:bodyPr>
            <a:normAutofit/>
          </a:bodyPr>
          <a:lstStyle/>
          <a:p>
            <a:pPr>
              <a:buFont typeface="Wingdings" panose="05000000000000000000" pitchFamily="2" charset="2"/>
              <a:buChar char="§"/>
            </a:pPr>
            <a:r>
              <a:rPr lang="en-US" dirty="0"/>
              <a:t>Review of Patient Safety Concepts</a:t>
            </a:r>
          </a:p>
          <a:p>
            <a:pPr lvl="1">
              <a:buFont typeface="Wingdings" panose="05000000000000000000" pitchFamily="2" charset="2"/>
              <a:buChar char="§"/>
            </a:pPr>
            <a:r>
              <a:rPr lang="en-US" dirty="0"/>
              <a:t>Human factors and systems theory</a:t>
            </a:r>
          </a:p>
          <a:p>
            <a:pPr lvl="1">
              <a:buFont typeface="Wingdings" panose="05000000000000000000" pitchFamily="2" charset="2"/>
              <a:buChar char="§"/>
            </a:pPr>
            <a:r>
              <a:rPr lang="en-US" dirty="0"/>
              <a:t>Culture of safety</a:t>
            </a:r>
          </a:p>
          <a:p>
            <a:pPr lvl="1">
              <a:buFont typeface="Wingdings" panose="05000000000000000000" pitchFamily="2" charset="2"/>
              <a:buChar char="§"/>
            </a:pPr>
            <a:r>
              <a:rPr lang="en-US" dirty="0"/>
              <a:t>Improvement Strategies</a:t>
            </a:r>
          </a:p>
          <a:p>
            <a:pPr>
              <a:buFont typeface="Wingdings" panose="05000000000000000000" pitchFamily="2" charset="2"/>
              <a:buChar char="§"/>
            </a:pPr>
            <a:r>
              <a:rPr lang="en-US" dirty="0"/>
              <a:t>The Physician Leader in Practice Improvement</a:t>
            </a:r>
          </a:p>
          <a:p>
            <a:pPr>
              <a:buFont typeface="Wingdings" panose="05000000000000000000" pitchFamily="2" charset="2"/>
              <a:buChar char="§"/>
            </a:pPr>
            <a:r>
              <a:rPr lang="en-US" dirty="0"/>
              <a:t>The Practice Manager in Practice Improvement</a:t>
            </a:r>
          </a:p>
          <a:p>
            <a:pPr>
              <a:buFont typeface="Wingdings" panose="05000000000000000000" pitchFamily="2" charset="2"/>
              <a:buChar char="§"/>
            </a:pPr>
            <a:r>
              <a:rPr lang="en-US" dirty="0" smtClean="0"/>
              <a:t>Wrap-up</a:t>
            </a:r>
            <a:endParaRPr lang="en-US" dirty="0"/>
          </a:p>
        </p:txBody>
      </p:sp>
    </p:spTree>
    <p:extLst>
      <p:ext uri="{BB962C8B-B14F-4D97-AF65-F5344CB8AC3E}">
        <p14:creationId xmlns:p14="http://schemas.microsoft.com/office/powerpoint/2010/main" val="2388387010"/>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228600"/>
            <a:ext cx="7772400" cy="1143000"/>
          </a:xfrm>
        </p:spPr>
        <p:txBody>
          <a:bodyPr>
            <a:noAutofit/>
          </a:bodyPr>
          <a:lstStyle/>
          <a:p>
            <a:r>
              <a:rPr lang="en-US" sz="3600" dirty="0" smtClean="0"/>
              <a:t>Mount Auburn Practice Improvement Program (MA-PIP):  Why now?</a:t>
            </a:r>
            <a:endParaRPr lang="en-US" sz="3600" dirty="0"/>
          </a:p>
        </p:txBody>
      </p:sp>
      <p:sp>
        <p:nvSpPr>
          <p:cNvPr id="3" name="Content Placeholder 2"/>
          <p:cNvSpPr>
            <a:spLocks noGrp="1"/>
          </p:cNvSpPr>
          <p:nvPr>
            <p:ph idx="1"/>
          </p:nvPr>
        </p:nvSpPr>
        <p:spPr/>
        <p:txBody>
          <a:bodyPr/>
          <a:lstStyle/>
          <a:p>
            <a:pPr>
              <a:buFont typeface="Wingdings" panose="05000000000000000000" pitchFamily="2" charset="2"/>
              <a:buChar char="§"/>
            </a:pPr>
            <a:r>
              <a:rPr lang="en-US" dirty="0" smtClean="0"/>
              <a:t>Improving patient safety in office practice/ambulatory care</a:t>
            </a:r>
          </a:p>
          <a:p>
            <a:pPr>
              <a:buFont typeface="Wingdings" panose="05000000000000000000" pitchFamily="2" charset="2"/>
              <a:buChar char="§"/>
            </a:pPr>
            <a:r>
              <a:rPr lang="en-US" dirty="0" smtClean="0"/>
              <a:t>Enabling your practice to improve your work while you do your work</a:t>
            </a:r>
          </a:p>
          <a:p>
            <a:pPr>
              <a:buFont typeface="Wingdings" panose="05000000000000000000" pitchFamily="2" charset="2"/>
              <a:buChar char="§"/>
            </a:pPr>
            <a:r>
              <a:rPr lang="en-US" dirty="0" smtClean="0"/>
              <a:t>Build on a proven model – federally funded PROMISES program</a:t>
            </a:r>
          </a:p>
          <a:p>
            <a:pPr>
              <a:buFont typeface="Wingdings" panose="05000000000000000000" pitchFamily="2" charset="2"/>
              <a:buChar char="§"/>
            </a:pPr>
            <a:r>
              <a:rPr lang="en-US" dirty="0" smtClean="0"/>
              <a:t>Build infrastructure, integrate with current ambulatory patient safety program</a:t>
            </a:r>
            <a:endParaRPr lang="en-US" dirty="0"/>
          </a:p>
        </p:txBody>
      </p:sp>
    </p:spTree>
    <p:extLst>
      <p:ext uri="{BB962C8B-B14F-4D97-AF65-F5344CB8AC3E}">
        <p14:creationId xmlns:p14="http://schemas.microsoft.com/office/powerpoint/2010/main" val="2926012315"/>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1425" name="Title 1"/>
          <p:cNvSpPr>
            <a:spLocks noGrp="1"/>
          </p:cNvSpPr>
          <p:nvPr>
            <p:ph type="title"/>
          </p:nvPr>
        </p:nvSpPr>
        <p:spPr>
          <a:xfrm>
            <a:off x="457200" y="152400"/>
            <a:ext cx="8229600" cy="1143000"/>
          </a:xfrm>
        </p:spPr>
        <p:txBody>
          <a:bodyPr/>
          <a:lstStyle/>
          <a:p>
            <a:r>
              <a:rPr lang="en-US" dirty="0" smtClean="0"/>
              <a:t>MA-PIP Team</a:t>
            </a:r>
          </a:p>
        </p:txBody>
      </p:sp>
      <p:sp>
        <p:nvSpPr>
          <p:cNvPr id="231426" name="Content Placeholder 2"/>
          <p:cNvSpPr>
            <a:spLocks noGrp="1"/>
          </p:cNvSpPr>
          <p:nvPr>
            <p:ph sz="half" idx="1"/>
          </p:nvPr>
        </p:nvSpPr>
        <p:spPr>
          <a:xfrm>
            <a:off x="838200" y="1600200"/>
            <a:ext cx="4038600" cy="4525963"/>
          </a:xfrm>
        </p:spPr>
        <p:txBody>
          <a:bodyPr/>
          <a:lstStyle/>
          <a:p>
            <a:pPr marL="0" indent="0">
              <a:buNone/>
            </a:pPr>
            <a:endParaRPr lang="en-US" u="sng" dirty="0" smtClean="0"/>
          </a:p>
          <a:p>
            <a:pPr marL="0" indent="0">
              <a:buNone/>
            </a:pPr>
            <a:r>
              <a:rPr lang="en-US" b="1" u="sng" dirty="0" smtClean="0"/>
              <a:t>Mount Auburn</a:t>
            </a:r>
          </a:p>
          <a:p>
            <a:pPr marL="0" indent="0">
              <a:buNone/>
            </a:pPr>
            <a:r>
              <a:rPr lang="en-US" dirty="0" smtClean="0"/>
              <a:t>Chuck Lukasik</a:t>
            </a:r>
          </a:p>
          <a:p>
            <a:pPr marL="0" indent="0">
              <a:buNone/>
            </a:pPr>
            <a:r>
              <a:rPr lang="en-US" dirty="0" smtClean="0"/>
              <a:t>Yvonne </a:t>
            </a:r>
            <a:r>
              <a:rPr lang="en-US" dirty="0"/>
              <a:t>Cheung</a:t>
            </a:r>
          </a:p>
          <a:p>
            <a:pPr marL="0" indent="0">
              <a:buNone/>
            </a:pPr>
            <a:r>
              <a:rPr lang="en-US" dirty="0" smtClean="0"/>
              <a:t>Margaret Martello</a:t>
            </a:r>
          </a:p>
          <a:p>
            <a:pPr marL="0" indent="0">
              <a:buNone/>
            </a:pPr>
            <a:r>
              <a:rPr lang="en-US" dirty="0" smtClean="0"/>
              <a:t>Lora Gross-</a:t>
            </a:r>
            <a:r>
              <a:rPr lang="en-US" dirty="0" err="1" smtClean="0"/>
              <a:t>Kostka</a:t>
            </a:r>
            <a:endParaRPr lang="en-US" dirty="0" smtClean="0"/>
          </a:p>
          <a:p>
            <a:pPr marL="0" indent="0">
              <a:buNone/>
            </a:pPr>
            <a:r>
              <a:rPr lang="en-US" dirty="0" smtClean="0"/>
              <a:t>Susan McDonnell</a:t>
            </a:r>
          </a:p>
          <a:p>
            <a:pPr marL="0" indent="0">
              <a:buNone/>
            </a:pPr>
            <a:r>
              <a:rPr lang="en-US" dirty="0" smtClean="0"/>
              <a:t>Sonya Sullivan</a:t>
            </a:r>
          </a:p>
          <a:p>
            <a:pPr marL="0" indent="0">
              <a:buNone/>
            </a:pPr>
            <a:endParaRPr lang="en-US" dirty="0" smtClean="0"/>
          </a:p>
        </p:txBody>
      </p:sp>
      <p:sp>
        <p:nvSpPr>
          <p:cNvPr id="231427" name="Content Placeholder 3"/>
          <p:cNvSpPr>
            <a:spLocks noGrp="1"/>
          </p:cNvSpPr>
          <p:nvPr>
            <p:ph sz="half" idx="2"/>
          </p:nvPr>
        </p:nvSpPr>
        <p:spPr>
          <a:xfrm>
            <a:off x="4876800" y="2133600"/>
            <a:ext cx="3810000" cy="3867150"/>
          </a:xfrm>
        </p:spPr>
        <p:txBody>
          <a:bodyPr/>
          <a:lstStyle/>
          <a:p>
            <a:pPr marL="0" indent="0">
              <a:buNone/>
            </a:pPr>
            <a:r>
              <a:rPr lang="en-US" b="1" u="sng" dirty="0" smtClean="0"/>
              <a:t>MA Coalition </a:t>
            </a:r>
          </a:p>
          <a:p>
            <a:pPr marL="0" indent="0">
              <a:buNone/>
            </a:pPr>
            <a:r>
              <a:rPr lang="en-US" dirty="0" smtClean="0"/>
              <a:t>Paula Griswold</a:t>
            </a:r>
          </a:p>
          <a:p>
            <a:pPr marL="0" indent="0">
              <a:buNone/>
            </a:pPr>
            <a:r>
              <a:rPr lang="en-US" dirty="0" smtClean="0"/>
              <a:t>Beth Capstick</a:t>
            </a:r>
          </a:p>
          <a:p>
            <a:pPr marL="0" indent="0">
              <a:buNone/>
            </a:pPr>
            <a:r>
              <a:rPr lang="en-US" dirty="0" smtClean="0"/>
              <a:t>Judy Ling</a:t>
            </a:r>
          </a:p>
          <a:p>
            <a:pPr marL="0" indent="0">
              <a:buNone/>
            </a:pPr>
            <a:r>
              <a:rPr lang="en-US" dirty="0" smtClean="0"/>
              <a:t>Emily Biocchi</a:t>
            </a:r>
          </a:p>
        </p:txBody>
      </p:sp>
      <p:sp>
        <p:nvSpPr>
          <p:cNvPr id="231428" name="Footer Placeholder 4"/>
          <p:cNvSpPr>
            <a:spLocks noGrp="1"/>
          </p:cNvSpPr>
          <p:nvPr>
            <p:ph type="ftr" sz="quarter" idx="10"/>
          </p:nvPr>
        </p:nvSpPr>
        <p:spPr>
          <a:noFill/>
        </p:spPr>
        <p:txBody>
          <a:bodyPr/>
          <a:lstStyle/>
          <a:p>
            <a:pPr fontAlgn="base">
              <a:spcBef>
                <a:spcPct val="0"/>
              </a:spcBef>
              <a:spcAft>
                <a:spcPct val="0"/>
              </a:spcAft>
            </a:pPr>
            <a:endParaRPr lang="en-US" smtClean="0"/>
          </a:p>
          <a:p>
            <a:pPr fontAlgn="base">
              <a:spcBef>
                <a:spcPct val="0"/>
              </a:spcBef>
              <a:spcAft>
                <a:spcPct val="0"/>
              </a:spcAft>
            </a:pPr>
            <a:endParaRPr lang="en-US" smtClean="0"/>
          </a:p>
        </p:txBody>
      </p:sp>
      <p:sp>
        <p:nvSpPr>
          <p:cNvPr id="231429" name="Slide Number Placeholder 5"/>
          <p:cNvSpPr>
            <a:spLocks noGrp="1"/>
          </p:cNvSpPr>
          <p:nvPr>
            <p:ph type="sldNum" sz="quarter" idx="11"/>
          </p:nvPr>
        </p:nvSpPr>
        <p:spPr>
          <a:noFill/>
        </p:spPr>
        <p:txBody>
          <a:bodyPr/>
          <a:lstStyle/>
          <a:p>
            <a:pPr fontAlgn="base">
              <a:spcBef>
                <a:spcPct val="0"/>
              </a:spcBef>
              <a:spcAft>
                <a:spcPct val="0"/>
              </a:spcAft>
            </a:pPr>
            <a:endParaRPr lang="en-US" dirty="0" smtClean="0"/>
          </a:p>
          <a:p>
            <a:pPr fontAlgn="base">
              <a:spcBef>
                <a:spcPct val="0"/>
              </a:spcBef>
              <a:spcAft>
                <a:spcPct val="0"/>
              </a:spcAft>
            </a:pPr>
            <a:endParaRPr lang="en-US" dirty="0" smtClean="0"/>
          </a:p>
        </p:txBody>
      </p:sp>
    </p:spTree>
    <p:extLst>
      <p:ext uri="{BB962C8B-B14F-4D97-AF65-F5344CB8AC3E}">
        <p14:creationId xmlns:p14="http://schemas.microsoft.com/office/powerpoint/2010/main" val="3209312906"/>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MA- PIP Practices with Coaches</a:t>
            </a:r>
            <a:endParaRPr lang="en-US" dirty="0"/>
          </a:p>
        </p:txBody>
      </p:sp>
      <p:sp>
        <p:nvSpPr>
          <p:cNvPr id="5" name="Content Placeholder 4"/>
          <p:cNvSpPr>
            <a:spLocks noGrp="1"/>
          </p:cNvSpPr>
          <p:nvPr>
            <p:ph sz="half" idx="1"/>
          </p:nvPr>
        </p:nvSpPr>
        <p:spPr>
          <a:xfrm>
            <a:off x="1981200" y="1905000"/>
            <a:ext cx="4953000" cy="1371600"/>
          </a:xfrm>
        </p:spPr>
        <p:txBody>
          <a:bodyPr/>
          <a:lstStyle/>
          <a:p>
            <a:pPr marL="0" indent="0" algn="ctr">
              <a:buNone/>
            </a:pPr>
            <a:r>
              <a:rPr lang="en-US" sz="2400" b="1" dirty="0"/>
              <a:t>Mount Auburn Medical Associates</a:t>
            </a:r>
          </a:p>
          <a:p>
            <a:pPr marL="0" indent="0" algn="ctr">
              <a:buNone/>
            </a:pPr>
            <a:r>
              <a:rPr lang="en-US" sz="2400" dirty="0" smtClean="0"/>
              <a:t>Physician Leader: Dr</a:t>
            </a:r>
            <a:r>
              <a:rPr lang="en-US" sz="2400" dirty="0"/>
              <a:t>. </a:t>
            </a:r>
            <a:r>
              <a:rPr lang="en-US" sz="2400" dirty="0" smtClean="0"/>
              <a:t>Andrew Cutler</a:t>
            </a:r>
            <a:endParaRPr lang="en-US" sz="2400" dirty="0"/>
          </a:p>
          <a:p>
            <a:pPr marL="0" indent="0" algn="ctr">
              <a:buNone/>
            </a:pPr>
            <a:r>
              <a:rPr lang="en-US" sz="2400" dirty="0" smtClean="0"/>
              <a:t>Practice Manager: Sandra </a:t>
            </a:r>
            <a:r>
              <a:rPr lang="en-US" sz="2400" dirty="0" err="1" smtClean="0"/>
              <a:t>DeFrancisco</a:t>
            </a:r>
            <a:endParaRPr lang="en-US" dirty="0"/>
          </a:p>
        </p:txBody>
      </p:sp>
      <p:sp>
        <p:nvSpPr>
          <p:cNvPr id="6" name="Content Placeholder 5"/>
          <p:cNvSpPr>
            <a:spLocks noGrp="1"/>
          </p:cNvSpPr>
          <p:nvPr>
            <p:ph sz="half" idx="2"/>
          </p:nvPr>
        </p:nvSpPr>
        <p:spPr>
          <a:xfrm>
            <a:off x="2133600" y="3581400"/>
            <a:ext cx="4724400" cy="1524000"/>
          </a:xfrm>
        </p:spPr>
        <p:txBody>
          <a:bodyPr/>
          <a:lstStyle/>
          <a:p>
            <a:pPr marL="0" indent="0" algn="ctr">
              <a:buNone/>
            </a:pPr>
            <a:r>
              <a:rPr lang="en-US" sz="2400" b="1" dirty="0"/>
              <a:t>Primary Care Center </a:t>
            </a:r>
            <a:endParaRPr lang="en-US" sz="2400" b="1" dirty="0" smtClean="0"/>
          </a:p>
          <a:p>
            <a:pPr marL="0" indent="0" algn="ctr">
              <a:buNone/>
            </a:pPr>
            <a:r>
              <a:rPr lang="en-US" sz="2400" dirty="0" smtClean="0"/>
              <a:t>Physician Leader: Dr</a:t>
            </a:r>
            <a:r>
              <a:rPr lang="en-US" sz="2400" dirty="0"/>
              <a:t>. </a:t>
            </a:r>
            <a:r>
              <a:rPr lang="en-US" sz="2400" dirty="0" smtClean="0"/>
              <a:t>Linda Powers</a:t>
            </a:r>
            <a:endParaRPr lang="en-US" sz="2400" dirty="0"/>
          </a:p>
          <a:p>
            <a:pPr marL="0" indent="0" algn="ctr">
              <a:buNone/>
            </a:pPr>
            <a:r>
              <a:rPr lang="en-US" sz="2400" dirty="0" smtClean="0"/>
              <a:t>Practice Manager: Laura Mahoney</a:t>
            </a:r>
            <a:endParaRPr lang="en-US" dirty="0"/>
          </a:p>
        </p:txBody>
      </p:sp>
    </p:spTree>
    <p:extLst>
      <p:ext uri="{BB962C8B-B14F-4D97-AF65-F5344CB8AC3E}">
        <p14:creationId xmlns:p14="http://schemas.microsoft.com/office/powerpoint/2010/main" val="3589743957"/>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Overview</a:t>
            </a:r>
            <a:endParaRPr lang="en-US" dirty="0"/>
          </a:p>
        </p:txBody>
      </p:sp>
      <p:sp>
        <p:nvSpPr>
          <p:cNvPr id="3" name="Content Placeholder 2"/>
          <p:cNvSpPr>
            <a:spLocks noGrp="1"/>
          </p:cNvSpPr>
          <p:nvPr>
            <p:ph idx="1"/>
          </p:nvPr>
        </p:nvSpPr>
        <p:spPr>
          <a:xfrm>
            <a:off x="288524" y="1609077"/>
            <a:ext cx="8703076" cy="4525963"/>
          </a:xfrm>
        </p:spPr>
        <p:txBody>
          <a:bodyPr>
            <a:normAutofit lnSpcReduction="10000"/>
          </a:bodyPr>
          <a:lstStyle/>
          <a:p>
            <a:pPr>
              <a:buFont typeface="Wingdings" panose="05000000000000000000" pitchFamily="2" charset="2"/>
              <a:buChar char="§"/>
            </a:pPr>
            <a:r>
              <a:rPr lang="en-US" b="1" dirty="0" smtClean="0"/>
              <a:t>Patient safety in Office Practice/Ambulatory Care</a:t>
            </a:r>
          </a:p>
          <a:p>
            <a:pPr>
              <a:buFont typeface="Wingdings" panose="05000000000000000000" pitchFamily="2" charset="2"/>
              <a:buChar char="§"/>
            </a:pPr>
            <a:r>
              <a:rPr lang="en-US" dirty="0" smtClean="0"/>
              <a:t>Science of Patient Safety: Systems thinking and Safety culture</a:t>
            </a:r>
          </a:p>
          <a:p>
            <a:pPr>
              <a:buFont typeface="Wingdings" panose="05000000000000000000" pitchFamily="2" charset="2"/>
              <a:buChar char="§"/>
            </a:pPr>
            <a:r>
              <a:rPr lang="en-US" dirty="0" smtClean="0"/>
              <a:t>Effective improvement strategies- the Model for Improvement</a:t>
            </a:r>
          </a:p>
          <a:p>
            <a:pPr>
              <a:buFont typeface="Wingdings" panose="05000000000000000000" pitchFamily="2" charset="2"/>
              <a:buChar char="§"/>
            </a:pPr>
            <a:r>
              <a:rPr lang="en-US" dirty="0" smtClean="0"/>
              <a:t>The Mount Auburn Practice Improvement Program, built on the successful AHRQ-funded PROMISES program</a:t>
            </a:r>
            <a:endParaRPr lang="en-US" dirty="0"/>
          </a:p>
        </p:txBody>
      </p:sp>
    </p:spTree>
    <p:extLst>
      <p:ext uri="{BB962C8B-B14F-4D97-AF65-F5344CB8AC3E}">
        <p14:creationId xmlns:p14="http://schemas.microsoft.com/office/powerpoint/2010/main" val="262830028"/>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2400" y="-285750"/>
            <a:ext cx="8915400" cy="8896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123" name="Text Box 3"/>
          <p:cNvSpPr txBox="1">
            <a:spLocks noChangeArrowheads="1"/>
          </p:cNvSpPr>
          <p:nvPr/>
        </p:nvSpPr>
        <p:spPr bwMode="auto">
          <a:xfrm>
            <a:off x="5029200" y="457200"/>
            <a:ext cx="3429000"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folHlink"/>
              </a:buClr>
              <a:buSzPct val="70000"/>
              <a:buFont typeface="Wingdings" pitchFamily="2" charset="2"/>
              <a:buChar char="l"/>
              <a:defRPr sz="3000">
                <a:solidFill>
                  <a:schemeClr val="tx1"/>
                </a:solidFill>
                <a:latin typeface="Arial" pitchFamily="34" charset="0"/>
              </a:defRPr>
            </a:lvl1pPr>
            <a:lvl2pPr marL="742950" indent="-285750" eaLnBrk="0" hangingPunct="0">
              <a:spcBef>
                <a:spcPct val="20000"/>
              </a:spcBef>
              <a:buClr>
                <a:schemeClr val="folHlink"/>
              </a:buClr>
              <a:buSzPct val="70000"/>
              <a:buFont typeface="Wingdings" pitchFamily="2" charset="2"/>
              <a:buChar char="l"/>
              <a:defRPr sz="2600">
                <a:solidFill>
                  <a:schemeClr val="tx1"/>
                </a:solidFill>
                <a:latin typeface="Arial" pitchFamily="34" charset="0"/>
              </a:defRPr>
            </a:lvl2pPr>
            <a:lvl3pPr marL="1143000" indent="-228600" eaLnBrk="0" hangingPunct="0">
              <a:spcBef>
                <a:spcPct val="20000"/>
              </a:spcBef>
              <a:buClr>
                <a:schemeClr val="folHlink"/>
              </a:buClr>
              <a:buSzPct val="70000"/>
              <a:buFont typeface="Wingdings" pitchFamily="2" charset="2"/>
              <a:buChar char="l"/>
              <a:defRPr sz="2300">
                <a:solidFill>
                  <a:schemeClr val="tx1"/>
                </a:solidFill>
                <a:latin typeface="Arial" pitchFamily="34" charset="0"/>
              </a:defRPr>
            </a:lvl3pPr>
            <a:lvl4pPr marL="1600200" indent="-228600" eaLnBrk="0" hangingPunct="0">
              <a:spcBef>
                <a:spcPct val="20000"/>
              </a:spcBef>
              <a:buClr>
                <a:schemeClr val="folHlink"/>
              </a:buClr>
              <a:buSzPct val="70000"/>
              <a:buFont typeface="Wingdings" pitchFamily="2" charset="2"/>
              <a:buChar char="§"/>
              <a:defRPr sz="2000">
                <a:solidFill>
                  <a:schemeClr val="tx1"/>
                </a:solidFill>
                <a:latin typeface="Arial" pitchFamily="34" charset="0"/>
              </a:defRPr>
            </a:lvl4pPr>
            <a:lvl5pPr marL="2057400" indent="-228600" eaLnBrk="0" hangingPunct="0">
              <a:spcBef>
                <a:spcPct val="20000"/>
              </a:spcBef>
              <a:buClr>
                <a:schemeClr val="folHlink"/>
              </a:buClr>
              <a:buSzPct val="70000"/>
              <a:buFont typeface="Wingdings" pitchFamily="2" charset="2"/>
              <a:buChar char="§"/>
              <a:defRPr sz="2000">
                <a:solidFill>
                  <a:schemeClr val="tx1"/>
                </a:solidFill>
                <a:latin typeface="Arial" pitchFamily="34" charset="0"/>
              </a:defRPr>
            </a:lvl5pPr>
            <a:lvl6pPr marL="2514600" indent="-228600" eaLnBrk="0" fontAlgn="base" hangingPunct="0">
              <a:spcBef>
                <a:spcPct val="20000"/>
              </a:spcBef>
              <a:spcAft>
                <a:spcPct val="0"/>
              </a:spcAft>
              <a:buClr>
                <a:schemeClr val="folHlink"/>
              </a:buClr>
              <a:buSzPct val="70000"/>
              <a:buFont typeface="Wingdings" pitchFamily="2" charset="2"/>
              <a:buChar char="§"/>
              <a:defRPr sz="2000">
                <a:solidFill>
                  <a:schemeClr val="tx1"/>
                </a:solidFill>
                <a:latin typeface="Arial" pitchFamily="34" charset="0"/>
              </a:defRPr>
            </a:lvl6pPr>
            <a:lvl7pPr marL="2971800" indent="-228600" eaLnBrk="0" fontAlgn="base" hangingPunct="0">
              <a:spcBef>
                <a:spcPct val="20000"/>
              </a:spcBef>
              <a:spcAft>
                <a:spcPct val="0"/>
              </a:spcAft>
              <a:buClr>
                <a:schemeClr val="folHlink"/>
              </a:buClr>
              <a:buSzPct val="70000"/>
              <a:buFont typeface="Wingdings" pitchFamily="2" charset="2"/>
              <a:buChar char="§"/>
              <a:defRPr sz="2000">
                <a:solidFill>
                  <a:schemeClr val="tx1"/>
                </a:solidFill>
                <a:latin typeface="Arial" pitchFamily="34" charset="0"/>
              </a:defRPr>
            </a:lvl7pPr>
            <a:lvl8pPr marL="3429000" indent="-228600" eaLnBrk="0" fontAlgn="base" hangingPunct="0">
              <a:spcBef>
                <a:spcPct val="20000"/>
              </a:spcBef>
              <a:spcAft>
                <a:spcPct val="0"/>
              </a:spcAft>
              <a:buClr>
                <a:schemeClr val="folHlink"/>
              </a:buClr>
              <a:buSzPct val="70000"/>
              <a:buFont typeface="Wingdings" pitchFamily="2" charset="2"/>
              <a:buChar char="§"/>
              <a:defRPr sz="2000">
                <a:solidFill>
                  <a:schemeClr val="tx1"/>
                </a:solidFill>
                <a:latin typeface="Arial" pitchFamily="34" charset="0"/>
              </a:defRPr>
            </a:lvl8pPr>
            <a:lvl9pPr marL="3886200" indent="-228600" eaLnBrk="0" fontAlgn="base" hangingPunct="0">
              <a:spcBef>
                <a:spcPct val="20000"/>
              </a:spcBef>
              <a:spcAft>
                <a:spcPct val="0"/>
              </a:spcAft>
              <a:buClr>
                <a:schemeClr val="folHlink"/>
              </a:buClr>
              <a:buSzPct val="70000"/>
              <a:buFont typeface="Wingdings" pitchFamily="2" charset="2"/>
              <a:buChar char="§"/>
              <a:defRPr sz="2000">
                <a:solidFill>
                  <a:schemeClr val="tx1"/>
                </a:solidFill>
                <a:latin typeface="Arial" pitchFamily="34" charset="0"/>
              </a:defRPr>
            </a:lvl9pPr>
          </a:lstStyle>
          <a:p>
            <a:pPr eaLnBrk="1" hangingPunct="1">
              <a:spcBef>
                <a:spcPct val="50000"/>
              </a:spcBef>
              <a:buClrTx/>
              <a:buSzTx/>
              <a:buFontTx/>
              <a:buNone/>
            </a:pPr>
            <a:r>
              <a:rPr lang="en-US" altLang="en-US" sz="2000" u="sng" dirty="0"/>
              <a:t>JAMA</a:t>
            </a:r>
            <a:r>
              <a:rPr lang="en-US" altLang="en-US" sz="2000" dirty="0"/>
              <a:t> 12/14/2011</a:t>
            </a:r>
          </a:p>
        </p:txBody>
      </p:sp>
    </p:spTree>
    <p:extLst>
      <p:ext uri="{BB962C8B-B14F-4D97-AF65-F5344CB8AC3E}">
        <p14:creationId xmlns:p14="http://schemas.microsoft.com/office/powerpoint/2010/main" val="1971853098"/>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5" name="Rectangle 2"/>
          <p:cNvSpPr>
            <a:spLocks noGrp="1" noChangeArrowheads="1"/>
          </p:cNvSpPr>
          <p:nvPr>
            <p:ph type="title"/>
          </p:nvPr>
        </p:nvSpPr>
        <p:spPr/>
        <p:txBody>
          <a:bodyPr/>
          <a:lstStyle/>
          <a:p>
            <a:pPr eaLnBrk="1" hangingPunct="1"/>
            <a:r>
              <a:rPr lang="en-US" altLang="en-US" smtClean="0"/>
              <a:t>High-severity Cases </a:t>
            </a:r>
            <a:br>
              <a:rPr lang="en-US" altLang="en-US" smtClean="0"/>
            </a:br>
            <a:r>
              <a:rPr lang="en-US" altLang="en-US" sz="2000" b="0" smtClean="0"/>
              <a:t>Top allegation categories: </a:t>
            </a:r>
            <a:r>
              <a:rPr lang="en-US" altLang="en-US" sz="2000" smtClean="0"/>
              <a:t>DIAGNOSIS</a:t>
            </a:r>
          </a:p>
        </p:txBody>
      </p:sp>
      <p:graphicFrame>
        <p:nvGraphicFramePr>
          <p:cNvPr id="3074" name="Object 3"/>
          <p:cNvGraphicFramePr>
            <a:graphicFrameLocks noGrp="1" noChangeAspect="1"/>
          </p:cNvGraphicFramePr>
          <p:nvPr>
            <p:ph idx="1"/>
            <p:extLst>
              <p:ext uri="{D42A27DB-BD31-4B8C-83A1-F6EECF244321}">
                <p14:modId xmlns:p14="http://schemas.microsoft.com/office/powerpoint/2010/main" val="304792136"/>
              </p:ext>
            </p:extLst>
          </p:nvPr>
        </p:nvGraphicFramePr>
        <p:xfrm>
          <a:off x="152400" y="1371600"/>
          <a:ext cx="8726488" cy="5114925"/>
        </p:xfrm>
        <a:graphic>
          <a:graphicData uri="http://schemas.openxmlformats.org/presentationml/2006/ole">
            <mc:AlternateContent xmlns:mc="http://schemas.openxmlformats.org/markup-compatibility/2006">
              <mc:Choice xmlns:v="urn:schemas-microsoft-com:vml" Requires="v">
                <p:oleObj spid="_x0000_s1077" r:id="rId3" imgW="8730229" imgH="5114987" progId="Excel.Sheet.8">
                  <p:embed/>
                </p:oleObj>
              </mc:Choice>
              <mc:Fallback>
                <p:oleObj r:id="rId3" imgW="8730229" imgH="5114987" progId="Excel.Sheet.8">
                  <p:embed/>
                  <p:pic>
                    <p:nvPicPr>
                      <p:cNvPr id="0" name=""/>
                      <p:cNvPicPr>
                        <a:picLocks noGrp="1"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2400" y="1371600"/>
                        <a:ext cx="8726488" cy="5114925"/>
                      </a:xfrm>
                      <a:prstGeom prst="rect">
                        <a:avLst/>
                      </a:prstGeom>
                    </p:spPr>
                  </p:pic>
                </p:oleObj>
              </mc:Fallback>
            </mc:AlternateContent>
          </a:graphicData>
        </a:graphic>
      </p:graphicFrame>
      <p:sp>
        <p:nvSpPr>
          <p:cNvPr id="3076" name="Text Box 4"/>
          <p:cNvSpPr txBox="1">
            <a:spLocks noChangeArrowheads="1"/>
          </p:cNvSpPr>
          <p:nvPr/>
        </p:nvSpPr>
        <p:spPr bwMode="auto">
          <a:xfrm>
            <a:off x="2743200" y="6151602"/>
            <a:ext cx="3706812" cy="553998"/>
          </a:xfrm>
          <a:prstGeom prst="rect">
            <a:avLst/>
          </a:prstGeom>
          <a:noFill/>
          <a:ln w="28575">
            <a:noFill/>
            <a:miter lim="800000"/>
            <a:headEnd type="none" w="sm" len="sm"/>
            <a:tailEnd type="none" w="sm" len="sm"/>
          </a:ln>
        </p:spPr>
        <p:txBody>
          <a:bodyPr wrap="square">
            <a:spAutoFit/>
          </a:bodyPr>
          <a:lstStyle/>
          <a:p>
            <a:pPr eaLnBrk="0" hangingPunct="0">
              <a:defRPr/>
            </a:pPr>
            <a:r>
              <a:rPr lang="en-US" sz="1000" dirty="0">
                <a:latin typeface="+mn-lt"/>
              </a:rPr>
              <a:t>N= 543 CRICO PL cases asserted 1/1/04-11/30/09 with a high severity injury.</a:t>
            </a:r>
          </a:p>
          <a:p>
            <a:pPr eaLnBrk="0" hangingPunct="0">
              <a:defRPr/>
            </a:pPr>
            <a:r>
              <a:rPr lang="en-US" sz="1000" b="1" dirty="0">
                <a:latin typeface="+mn-lt"/>
              </a:rPr>
              <a:t>Total Incurred</a:t>
            </a:r>
            <a:r>
              <a:rPr lang="en-US" sz="1000" dirty="0">
                <a:latin typeface="+mn-lt"/>
              </a:rPr>
              <a:t>= reserves on open and payments on closed cases.</a:t>
            </a:r>
          </a:p>
        </p:txBody>
      </p:sp>
      <p:sp>
        <p:nvSpPr>
          <p:cNvPr id="230405" name="Oval 5"/>
          <p:cNvSpPr>
            <a:spLocks noChangeArrowheads="1"/>
          </p:cNvSpPr>
          <p:nvPr/>
        </p:nvSpPr>
        <p:spPr bwMode="auto">
          <a:xfrm>
            <a:off x="1371600" y="1524000"/>
            <a:ext cx="914400" cy="3962400"/>
          </a:xfrm>
          <a:prstGeom prst="ellipse">
            <a:avLst/>
          </a:prstGeom>
          <a:noFill/>
          <a:ln w="28575">
            <a:solidFill>
              <a:srgbClr val="FFCC00"/>
            </a:solidFill>
            <a:round/>
            <a:headEnd type="none" w="sm" len="sm"/>
            <a:tailEnd type="none" w="sm" len="sm"/>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sz="2400">
                <a:solidFill>
                  <a:schemeClr val="tx1"/>
                </a:solidFill>
                <a:latin typeface="Arial" pitchFamily="34" charset="0"/>
              </a:defRPr>
            </a:lvl1pPr>
            <a:lvl2pPr marL="742950" indent="-285750" eaLnBrk="0" hangingPunct="0">
              <a:defRPr sz="2400">
                <a:solidFill>
                  <a:schemeClr val="tx1"/>
                </a:solidFill>
                <a:latin typeface="Arial" pitchFamily="34" charset="0"/>
              </a:defRPr>
            </a:lvl2pPr>
            <a:lvl3pPr marL="1143000" indent="-228600" eaLnBrk="0" hangingPunct="0">
              <a:defRPr sz="2400">
                <a:solidFill>
                  <a:schemeClr val="tx1"/>
                </a:solidFill>
                <a:latin typeface="Arial" pitchFamily="34" charset="0"/>
              </a:defRPr>
            </a:lvl3pPr>
            <a:lvl4pPr marL="1600200" indent="-228600" eaLnBrk="0" hangingPunct="0">
              <a:defRPr sz="2400">
                <a:solidFill>
                  <a:schemeClr val="tx1"/>
                </a:solidFill>
                <a:latin typeface="Arial" pitchFamily="34" charset="0"/>
              </a:defRPr>
            </a:lvl4pPr>
            <a:lvl5pPr marL="2057400" indent="-228600" eaLnBrk="0" hangingPunct="0">
              <a:defRPr sz="2400">
                <a:solidFill>
                  <a:schemeClr val="tx1"/>
                </a:solidFill>
                <a:latin typeface="Arial" pitchFamily="34" charset="0"/>
              </a:defRPr>
            </a:lvl5pPr>
            <a:lvl6pPr marL="2514600" indent="-228600" eaLnBrk="0" fontAlgn="base" hangingPunct="0">
              <a:spcBef>
                <a:spcPct val="0"/>
              </a:spcBef>
              <a:spcAft>
                <a:spcPct val="0"/>
              </a:spcAft>
              <a:defRPr sz="2400">
                <a:solidFill>
                  <a:schemeClr val="tx1"/>
                </a:solidFill>
                <a:latin typeface="Arial" pitchFamily="34" charset="0"/>
              </a:defRPr>
            </a:lvl6pPr>
            <a:lvl7pPr marL="2971800" indent="-228600" eaLnBrk="0" fontAlgn="base" hangingPunct="0">
              <a:spcBef>
                <a:spcPct val="0"/>
              </a:spcBef>
              <a:spcAft>
                <a:spcPct val="0"/>
              </a:spcAft>
              <a:defRPr sz="2400">
                <a:solidFill>
                  <a:schemeClr val="tx1"/>
                </a:solidFill>
                <a:latin typeface="Arial" pitchFamily="34" charset="0"/>
              </a:defRPr>
            </a:lvl7pPr>
            <a:lvl8pPr marL="3429000" indent="-228600" eaLnBrk="0" fontAlgn="base" hangingPunct="0">
              <a:spcBef>
                <a:spcPct val="0"/>
              </a:spcBef>
              <a:spcAft>
                <a:spcPct val="0"/>
              </a:spcAft>
              <a:defRPr sz="2400">
                <a:solidFill>
                  <a:schemeClr val="tx1"/>
                </a:solidFill>
                <a:latin typeface="Arial" pitchFamily="34" charset="0"/>
              </a:defRPr>
            </a:lvl8pPr>
            <a:lvl9pPr marL="3886200" indent="-228600" eaLnBrk="0" fontAlgn="base" hangingPunct="0">
              <a:spcBef>
                <a:spcPct val="0"/>
              </a:spcBef>
              <a:spcAft>
                <a:spcPct val="0"/>
              </a:spcAft>
              <a:defRPr sz="2400">
                <a:solidFill>
                  <a:schemeClr val="tx1"/>
                </a:solidFill>
                <a:latin typeface="Arial" pitchFamily="34" charset="0"/>
              </a:defRPr>
            </a:lvl9pPr>
          </a:lstStyle>
          <a:p>
            <a:endParaRPr lang="en-US" altLang="en-US"/>
          </a:p>
        </p:txBody>
      </p:sp>
    </p:spTree>
    <p:extLst>
      <p:ext uri="{BB962C8B-B14F-4D97-AF65-F5344CB8AC3E}">
        <p14:creationId xmlns:p14="http://schemas.microsoft.com/office/powerpoint/2010/main" val="57634925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230405"/>
                                        </p:tgtEl>
                                        <p:attrNameLst>
                                          <p:attrName>style.visibility</p:attrName>
                                        </p:attrNameLst>
                                      </p:cBhvr>
                                      <p:to>
                                        <p:strVal val="visible"/>
                                      </p:to>
                                    </p:set>
                                    <p:animEffect transition="in" filter="barn(inVertical)">
                                      <p:cBhvr>
                                        <p:cTn id="7" dur="500"/>
                                        <p:tgtEl>
                                          <p:spTgt spid="23040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0405"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p:cNvSpPr>
            <a:spLocks noGrp="1" noChangeArrowheads="1"/>
          </p:cNvSpPr>
          <p:nvPr>
            <p:ph type="title" idx="4294967295"/>
          </p:nvPr>
        </p:nvSpPr>
        <p:spPr>
          <a:xfrm>
            <a:off x="76200" y="533400"/>
            <a:ext cx="8915400" cy="528638"/>
          </a:xfrm>
        </p:spPr>
        <p:txBody>
          <a:bodyPr>
            <a:normAutofit fontScale="90000"/>
          </a:bodyPr>
          <a:lstStyle/>
          <a:p>
            <a:pPr eaLnBrk="1" hangingPunct="1"/>
            <a:r>
              <a:rPr lang="en-US" altLang="en-US" smtClean="0"/>
              <a:t>High-severity Cases </a:t>
            </a:r>
            <a:br>
              <a:rPr lang="en-US" altLang="en-US" smtClean="0"/>
            </a:br>
            <a:r>
              <a:rPr lang="en-US" altLang="en-US" sz="2000" b="0" smtClean="0"/>
              <a:t>Diagnostic process of care </a:t>
            </a:r>
          </a:p>
        </p:txBody>
      </p:sp>
      <p:graphicFrame>
        <p:nvGraphicFramePr>
          <p:cNvPr id="124931" name="Group 3"/>
          <p:cNvGraphicFramePr>
            <a:graphicFrameLocks noGrp="1"/>
          </p:cNvGraphicFramePr>
          <p:nvPr/>
        </p:nvGraphicFramePr>
        <p:xfrm>
          <a:off x="228600" y="1417638"/>
          <a:ext cx="8686800" cy="3992560"/>
        </p:xfrm>
        <a:graphic>
          <a:graphicData uri="http://schemas.openxmlformats.org/drawingml/2006/table">
            <a:tbl>
              <a:tblPr/>
              <a:tblGrid>
                <a:gridCol w="4495800"/>
                <a:gridCol w="1143000"/>
                <a:gridCol w="1117600"/>
                <a:gridCol w="1930400"/>
              </a:tblGrid>
              <a:tr h="399256">
                <a:tc>
                  <a:txBody>
                    <a:bodyPr/>
                    <a:lstStyle/>
                    <a:p>
                      <a:pPr marL="0" marR="0" lvl="0" indent="0" algn="l" defTabSz="914400" rtl="0" eaLnBrk="0" fontAlgn="b" latinLnBrk="0" hangingPunct="0">
                        <a:lnSpc>
                          <a:spcPct val="100000"/>
                        </a:lnSpc>
                        <a:spcBef>
                          <a:spcPct val="0"/>
                        </a:spcBef>
                        <a:spcAft>
                          <a:spcPct val="40000"/>
                        </a:spcAft>
                        <a:buClr>
                          <a:srgbClr val="003399"/>
                        </a:buClr>
                        <a:buSzPct val="120000"/>
                        <a:buFont typeface="Wingdings" pitchFamily="2" charset="2"/>
                        <a:buNone/>
                        <a:tabLst/>
                      </a:pPr>
                      <a:r>
                        <a:rPr kumimoji="0" lang="en-US" sz="1600" b="1" i="0" u="none" strike="noStrike" cap="none" normalizeH="0" baseline="0" dirty="0" smtClean="0">
                          <a:ln>
                            <a:noFill/>
                          </a:ln>
                          <a:solidFill>
                            <a:srgbClr val="EFF0E8"/>
                          </a:solidFill>
                          <a:effectLst/>
                          <a:latin typeface="+mn-lt"/>
                          <a:cs typeface="Arial" charset="0"/>
                        </a:rPr>
                        <a:t>step</a:t>
                      </a:r>
                    </a:p>
                  </a:txBody>
                  <a:tcPr horzOverflow="overflow">
                    <a:lnL w="12700" cap="flat" cmpd="sng" algn="ctr">
                      <a:solidFill>
                        <a:schemeClr val="accent1"/>
                      </a:solidFill>
                      <a:prstDash val="solid"/>
                      <a:round/>
                      <a:headEnd type="none" w="sm" len="sm"/>
                      <a:tailEnd type="none" w="sm" len="sm"/>
                    </a:lnL>
                    <a:lnR>
                      <a:noFill/>
                    </a:lnR>
                    <a:lnT w="12700" cap="flat" cmpd="sng" algn="ctr">
                      <a:solidFill>
                        <a:schemeClr val="accent1"/>
                      </a:solidFill>
                      <a:prstDash val="solid"/>
                      <a:round/>
                      <a:headEnd type="none" w="sm" len="sm"/>
                      <a:tailEnd type="none" w="sm" len="sm"/>
                    </a:lnT>
                    <a:lnB>
                      <a:noFill/>
                    </a:lnB>
                    <a:lnTlToBr>
                      <a:noFill/>
                    </a:lnTlToBr>
                    <a:lnBlToTr>
                      <a:noFill/>
                    </a:lnBlToTr>
                    <a:solidFill>
                      <a:schemeClr val="accent1"/>
                    </a:solidFill>
                  </a:tcPr>
                </a:tc>
                <a:tc>
                  <a:txBody>
                    <a:bodyPr/>
                    <a:lstStyle/>
                    <a:p>
                      <a:pPr marL="0" marR="0" lvl="0" indent="0" algn="ctr" defTabSz="914400" rtl="0" eaLnBrk="0" fontAlgn="base" latinLnBrk="0" hangingPunct="0">
                        <a:lnSpc>
                          <a:spcPct val="100000"/>
                        </a:lnSpc>
                        <a:spcBef>
                          <a:spcPct val="0"/>
                        </a:spcBef>
                        <a:spcAft>
                          <a:spcPct val="40000"/>
                        </a:spcAft>
                        <a:buClr>
                          <a:srgbClr val="003399"/>
                        </a:buClr>
                        <a:buSzPct val="120000"/>
                        <a:buFont typeface="Wingdings" pitchFamily="2" charset="2"/>
                        <a:buNone/>
                        <a:tabLst/>
                      </a:pPr>
                      <a:r>
                        <a:rPr kumimoji="0" lang="en-US" sz="1600" b="1" i="0" u="none" strike="noStrike" cap="none" normalizeH="0" baseline="0" dirty="0" smtClean="0">
                          <a:ln>
                            <a:noFill/>
                          </a:ln>
                          <a:solidFill>
                            <a:srgbClr val="EFF0E8"/>
                          </a:solidFill>
                          <a:effectLst/>
                          <a:latin typeface="+mn-lt"/>
                          <a:cs typeface="Arial" charset="0"/>
                        </a:rPr>
                        <a:t># cases</a:t>
                      </a:r>
                    </a:p>
                  </a:txBody>
                  <a:tcPr horzOverflow="overflow">
                    <a:lnL>
                      <a:noFill/>
                    </a:lnL>
                    <a:lnR>
                      <a:noFill/>
                    </a:lnR>
                    <a:lnT w="12700" cap="flat" cmpd="sng" algn="ctr">
                      <a:solidFill>
                        <a:schemeClr val="accent1"/>
                      </a:solidFill>
                      <a:prstDash val="solid"/>
                      <a:round/>
                      <a:headEnd type="none" w="sm" len="sm"/>
                      <a:tailEnd type="none" w="sm" len="sm"/>
                    </a:lnT>
                    <a:lnB>
                      <a:noFill/>
                    </a:lnB>
                    <a:lnTlToBr>
                      <a:noFill/>
                    </a:lnTlToBr>
                    <a:lnBlToTr>
                      <a:noFill/>
                    </a:lnBlToTr>
                    <a:solidFill>
                      <a:schemeClr val="accent1"/>
                    </a:solidFill>
                  </a:tcPr>
                </a:tc>
                <a:tc>
                  <a:txBody>
                    <a:bodyPr/>
                    <a:lstStyle/>
                    <a:p>
                      <a:pPr marL="0" marR="0" lvl="0" indent="0" algn="ctr" defTabSz="914400" rtl="0" eaLnBrk="0" fontAlgn="base" latinLnBrk="0" hangingPunct="0">
                        <a:lnSpc>
                          <a:spcPct val="100000"/>
                        </a:lnSpc>
                        <a:spcBef>
                          <a:spcPct val="0"/>
                        </a:spcBef>
                        <a:spcAft>
                          <a:spcPct val="40000"/>
                        </a:spcAft>
                        <a:buClr>
                          <a:srgbClr val="003399"/>
                        </a:buClr>
                        <a:buSzPct val="120000"/>
                        <a:buFont typeface="Wingdings" pitchFamily="2" charset="2"/>
                        <a:buNone/>
                        <a:tabLst/>
                      </a:pPr>
                      <a:r>
                        <a:rPr kumimoji="0" lang="en-US" sz="1600" b="1" i="0" u="none" strike="noStrike" cap="none" normalizeH="0" baseline="0" dirty="0" smtClean="0">
                          <a:ln>
                            <a:noFill/>
                          </a:ln>
                          <a:solidFill>
                            <a:srgbClr val="EFF0E8"/>
                          </a:solidFill>
                          <a:effectLst/>
                          <a:latin typeface="+mn-lt"/>
                          <a:cs typeface="Arial" charset="0"/>
                        </a:rPr>
                        <a:t>% cases</a:t>
                      </a:r>
                    </a:p>
                  </a:txBody>
                  <a:tcPr horzOverflow="overflow">
                    <a:lnL>
                      <a:noFill/>
                    </a:lnL>
                    <a:lnR>
                      <a:noFill/>
                    </a:lnR>
                    <a:lnT w="12700" cap="flat" cmpd="sng" algn="ctr">
                      <a:solidFill>
                        <a:schemeClr val="accent1"/>
                      </a:solidFill>
                      <a:prstDash val="solid"/>
                      <a:round/>
                      <a:headEnd type="none" w="sm" len="sm"/>
                      <a:tailEnd type="none" w="sm" len="sm"/>
                    </a:lnT>
                    <a:lnB>
                      <a:noFill/>
                    </a:lnB>
                    <a:lnTlToBr>
                      <a:noFill/>
                    </a:lnTlToBr>
                    <a:lnBlToTr>
                      <a:noFill/>
                    </a:lnBlToTr>
                    <a:solidFill>
                      <a:schemeClr val="accent1"/>
                    </a:solidFill>
                  </a:tcPr>
                </a:tc>
                <a:tc>
                  <a:txBody>
                    <a:bodyPr/>
                    <a:lstStyle/>
                    <a:p>
                      <a:pPr marL="0" marR="0" lvl="0" indent="0" algn="ctr" defTabSz="914400" rtl="0" eaLnBrk="0" fontAlgn="base" latinLnBrk="0" hangingPunct="0">
                        <a:lnSpc>
                          <a:spcPct val="100000"/>
                        </a:lnSpc>
                        <a:spcBef>
                          <a:spcPct val="0"/>
                        </a:spcBef>
                        <a:spcAft>
                          <a:spcPct val="40000"/>
                        </a:spcAft>
                        <a:buClr>
                          <a:srgbClr val="003399"/>
                        </a:buClr>
                        <a:buSzPct val="120000"/>
                        <a:buFont typeface="Wingdings" pitchFamily="2" charset="2"/>
                        <a:buNone/>
                        <a:tabLst/>
                      </a:pPr>
                      <a:r>
                        <a:rPr kumimoji="0" lang="en-US" sz="1600" b="1" i="0" u="none" strike="noStrike" cap="none" normalizeH="0" baseline="0" dirty="0" smtClean="0">
                          <a:ln>
                            <a:noFill/>
                          </a:ln>
                          <a:solidFill>
                            <a:srgbClr val="EFF0E8"/>
                          </a:solidFill>
                          <a:effectLst/>
                          <a:latin typeface="+mn-lt"/>
                          <a:cs typeface="Arial" charset="0"/>
                        </a:rPr>
                        <a:t>total incurred</a:t>
                      </a:r>
                    </a:p>
                  </a:txBody>
                  <a:tcPr horzOverflow="overflow">
                    <a:lnL>
                      <a:noFill/>
                    </a:lnL>
                    <a:lnR w="12700" cap="flat" cmpd="sng" algn="ctr">
                      <a:solidFill>
                        <a:schemeClr val="accent1"/>
                      </a:solidFill>
                      <a:prstDash val="solid"/>
                      <a:round/>
                      <a:headEnd type="none" w="sm" len="sm"/>
                      <a:tailEnd type="none" w="sm" len="sm"/>
                    </a:lnR>
                    <a:lnT w="12700" cap="flat" cmpd="sng" algn="ctr">
                      <a:solidFill>
                        <a:schemeClr val="accent1"/>
                      </a:solidFill>
                      <a:prstDash val="solid"/>
                      <a:round/>
                      <a:headEnd type="none" w="sm" len="sm"/>
                      <a:tailEnd type="none" w="sm" len="sm"/>
                    </a:lnT>
                    <a:lnB>
                      <a:noFill/>
                    </a:lnB>
                    <a:lnTlToBr>
                      <a:noFill/>
                    </a:lnTlToBr>
                    <a:lnBlToTr>
                      <a:noFill/>
                    </a:lnBlToTr>
                    <a:solidFill>
                      <a:schemeClr val="accent1"/>
                    </a:solidFill>
                  </a:tcPr>
                </a:tc>
              </a:tr>
              <a:tr h="399256">
                <a:tc>
                  <a:txBody>
                    <a:bodyPr/>
                    <a:lstStyle/>
                    <a:p>
                      <a:pPr marL="0" marR="0" lvl="0" indent="0" algn="l" defTabSz="914400" rtl="0" eaLnBrk="0" fontAlgn="base" latinLnBrk="0" hangingPunct="0">
                        <a:lnSpc>
                          <a:spcPct val="100000"/>
                        </a:lnSpc>
                        <a:spcBef>
                          <a:spcPct val="0"/>
                        </a:spcBef>
                        <a:spcAft>
                          <a:spcPct val="40000"/>
                        </a:spcAft>
                        <a:buClr>
                          <a:srgbClr val="003399"/>
                        </a:buClr>
                        <a:buSzPct val="120000"/>
                        <a:buFont typeface="Wingdings" pitchFamily="2" charset="2"/>
                        <a:buNone/>
                        <a:tabLst/>
                      </a:pPr>
                      <a:r>
                        <a:rPr kumimoji="0" lang="en-US" sz="1600" b="0" i="0" u="none" strike="noStrike" cap="none" normalizeH="0" baseline="0" dirty="0" smtClean="0">
                          <a:ln>
                            <a:noFill/>
                          </a:ln>
                          <a:solidFill>
                            <a:schemeClr val="tx1"/>
                          </a:solidFill>
                          <a:effectLst/>
                          <a:latin typeface="+mn-lt"/>
                        </a:rPr>
                        <a:t>1. Patient notes problem and seeks care</a:t>
                      </a:r>
                    </a:p>
                  </a:txBody>
                  <a:tcPr anchor="ctr" horzOverflow="overflow">
                    <a:lnL w="12700" cap="flat" cmpd="sng" algn="ctr">
                      <a:solidFill>
                        <a:schemeClr val="accent1"/>
                      </a:solidFill>
                      <a:prstDash val="solid"/>
                      <a:round/>
                      <a:headEnd type="none" w="sm" len="sm"/>
                      <a:tailEnd type="none" w="sm" len="sm"/>
                    </a:lnL>
                    <a:lnR>
                      <a:noFill/>
                    </a:lnR>
                    <a:lnT>
                      <a:noFill/>
                    </a:lnT>
                    <a:lnB>
                      <a:noFill/>
                    </a:lnB>
                    <a:lnTlToBr>
                      <a:noFill/>
                    </a:lnTlToBr>
                    <a:lnBlToTr>
                      <a:noFill/>
                    </a:lnBlToTr>
                    <a:noFill/>
                  </a:tcPr>
                </a:tc>
                <a:tc>
                  <a:txBody>
                    <a:bodyPr/>
                    <a:lstStyle/>
                    <a:p>
                      <a:pPr algn="ctr" fontAlgn="b"/>
                      <a:r>
                        <a:rPr lang="en-US" sz="1600" b="0" i="0" u="none" strike="noStrike" dirty="0">
                          <a:solidFill>
                            <a:srgbClr val="000000"/>
                          </a:solidFill>
                          <a:latin typeface="+mn-lt"/>
                        </a:rPr>
                        <a:t>18</a:t>
                      </a:r>
                    </a:p>
                  </a:txBody>
                  <a:tcPr anchor="ctr">
                    <a:lnL>
                      <a:noFill/>
                    </a:lnL>
                    <a:lnR>
                      <a:noFill/>
                    </a:lnR>
                    <a:lnT>
                      <a:noFill/>
                    </a:lnT>
                    <a:lnB>
                      <a:noFill/>
                    </a:lnB>
                    <a:lnTlToBr>
                      <a:noFill/>
                    </a:lnTlToBr>
                    <a:lnBlToTr>
                      <a:noFill/>
                    </a:lnBlToTr>
                    <a:noFill/>
                  </a:tcPr>
                </a:tc>
                <a:tc>
                  <a:txBody>
                    <a:bodyPr/>
                    <a:lstStyle/>
                    <a:p>
                      <a:pPr algn="ctr" fontAlgn="b"/>
                      <a:r>
                        <a:rPr lang="en-US" sz="1600" b="0" i="0" u="none" strike="noStrike" dirty="0">
                          <a:solidFill>
                            <a:srgbClr val="000000"/>
                          </a:solidFill>
                          <a:latin typeface="+mn-lt"/>
                        </a:rPr>
                        <a:t>7%</a:t>
                      </a:r>
                    </a:p>
                  </a:txBody>
                  <a:tcPr anchor="ctr">
                    <a:lnL>
                      <a:noFill/>
                    </a:lnL>
                    <a:lnR>
                      <a:noFill/>
                    </a:lnR>
                    <a:lnT>
                      <a:noFill/>
                    </a:lnT>
                    <a:lnB>
                      <a:noFill/>
                    </a:lnB>
                    <a:lnTlToBr>
                      <a:noFill/>
                    </a:lnTlToBr>
                    <a:lnBlToTr>
                      <a:noFill/>
                    </a:lnBlToTr>
                    <a:noFill/>
                  </a:tcPr>
                </a:tc>
                <a:tc>
                  <a:txBody>
                    <a:bodyPr/>
                    <a:lstStyle/>
                    <a:p>
                      <a:pPr algn="ctr" fontAlgn="b"/>
                      <a:r>
                        <a:rPr lang="en-US" sz="1600" b="0" i="0" u="none" strike="noStrike" dirty="0">
                          <a:solidFill>
                            <a:srgbClr val="000000"/>
                          </a:solidFill>
                          <a:latin typeface="+mn-lt"/>
                        </a:rPr>
                        <a:t>$16,543,121 </a:t>
                      </a:r>
                    </a:p>
                  </a:txBody>
                  <a:tcPr anchor="ctr">
                    <a:lnL>
                      <a:noFill/>
                    </a:lnL>
                    <a:lnR w="12700" cap="flat" cmpd="sng" algn="ctr">
                      <a:solidFill>
                        <a:schemeClr val="accent1"/>
                      </a:solidFill>
                      <a:prstDash val="solid"/>
                      <a:round/>
                      <a:headEnd type="none" w="sm" len="sm"/>
                      <a:tailEnd type="none" w="sm" len="sm"/>
                    </a:lnR>
                    <a:lnT>
                      <a:noFill/>
                    </a:lnT>
                    <a:lnB>
                      <a:noFill/>
                    </a:lnB>
                    <a:lnTlToBr>
                      <a:noFill/>
                    </a:lnTlToBr>
                    <a:lnBlToTr>
                      <a:noFill/>
                    </a:lnBlToTr>
                    <a:noFill/>
                  </a:tcPr>
                </a:tc>
              </a:tr>
              <a:tr h="399256">
                <a:tc>
                  <a:txBody>
                    <a:bodyPr/>
                    <a:lstStyle/>
                    <a:p>
                      <a:pPr marL="0" marR="0" lvl="0" indent="0" algn="l" defTabSz="914400" rtl="0" eaLnBrk="0" fontAlgn="base" latinLnBrk="0" hangingPunct="0">
                        <a:lnSpc>
                          <a:spcPct val="100000"/>
                        </a:lnSpc>
                        <a:spcBef>
                          <a:spcPct val="0"/>
                        </a:spcBef>
                        <a:spcAft>
                          <a:spcPct val="40000"/>
                        </a:spcAft>
                        <a:buClr>
                          <a:srgbClr val="003399"/>
                        </a:buClr>
                        <a:buSzPct val="120000"/>
                        <a:buFont typeface="Wingdings" pitchFamily="2" charset="2"/>
                        <a:buNone/>
                        <a:tabLst/>
                      </a:pPr>
                      <a:r>
                        <a:rPr kumimoji="0" lang="en-US" sz="1600" b="0" i="0" u="none" strike="noStrike" cap="none" normalizeH="0" baseline="0" smtClean="0">
                          <a:ln>
                            <a:noFill/>
                          </a:ln>
                          <a:solidFill>
                            <a:schemeClr val="tx1"/>
                          </a:solidFill>
                          <a:effectLst/>
                          <a:latin typeface="+mn-lt"/>
                        </a:rPr>
                        <a:t>2. History/physical and evaluation of symptoms</a:t>
                      </a:r>
                    </a:p>
                  </a:txBody>
                  <a:tcPr anchor="ctr" horzOverflow="overflow">
                    <a:lnL w="12700" cap="flat" cmpd="sng" algn="ctr">
                      <a:solidFill>
                        <a:schemeClr val="accent1"/>
                      </a:solidFill>
                      <a:prstDash val="solid"/>
                      <a:round/>
                      <a:headEnd type="none" w="sm" len="sm"/>
                      <a:tailEnd type="none" w="sm" len="sm"/>
                    </a:lnL>
                    <a:lnR>
                      <a:noFill/>
                    </a:lnR>
                    <a:lnT>
                      <a:noFill/>
                    </a:lnT>
                    <a:lnB>
                      <a:noFill/>
                    </a:lnB>
                    <a:lnTlToBr>
                      <a:noFill/>
                    </a:lnTlToBr>
                    <a:lnBlToTr>
                      <a:noFill/>
                    </a:lnBlToTr>
                    <a:solidFill>
                      <a:schemeClr val="bg2"/>
                    </a:solidFill>
                  </a:tcPr>
                </a:tc>
                <a:tc>
                  <a:txBody>
                    <a:bodyPr/>
                    <a:lstStyle/>
                    <a:p>
                      <a:pPr algn="ctr" fontAlgn="b"/>
                      <a:r>
                        <a:rPr lang="en-US" sz="1600" b="0" i="0" u="none" strike="noStrike" dirty="0">
                          <a:solidFill>
                            <a:srgbClr val="000000"/>
                          </a:solidFill>
                          <a:latin typeface="+mn-lt"/>
                        </a:rPr>
                        <a:t>118</a:t>
                      </a:r>
                    </a:p>
                  </a:txBody>
                  <a:tcPr anchor="ctr">
                    <a:lnL>
                      <a:noFill/>
                    </a:lnL>
                    <a:lnR>
                      <a:noFill/>
                    </a:lnR>
                    <a:lnT>
                      <a:noFill/>
                    </a:lnT>
                    <a:lnB>
                      <a:noFill/>
                    </a:lnB>
                    <a:lnTlToBr>
                      <a:noFill/>
                    </a:lnTlToBr>
                    <a:lnBlToTr>
                      <a:noFill/>
                    </a:lnBlToTr>
                    <a:solidFill>
                      <a:schemeClr val="bg2"/>
                    </a:solidFill>
                  </a:tcPr>
                </a:tc>
                <a:tc>
                  <a:txBody>
                    <a:bodyPr/>
                    <a:lstStyle/>
                    <a:p>
                      <a:pPr algn="ctr" fontAlgn="b"/>
                      <a:r>
                        <a:rPr lang="en-US" sz="1600" b="0" i="0" u="none" strike="noStrike">
                          <a:solidFill>
                            <a:srgbClr val="000000"/>
                          </a:solidFill>
                          <a:latin typeface="+mn-lt"/>
                        </a:rPr>
                        <a:t>47%</a:t>
                      </a:r>
                    </a:p>
                  </a:txBody>
                  <a:tcPr anchor="ctr">
                    <a:lnL>
                      <a:noFill/>
                    </a:lnL>
                    <a:lnR>
                      <a:noFill/>
                    </a:lnR>
                    <a:lnT>
                      <a:noFill/>
                    </a:lnT>
                    <a:lnB>
                      <a:noFill/>
                    </a:lnB>
                    <a:lnTlToBr>
                      <a:noFill/>
                    </a:lnTlToBr>
                    <a:lnBlToTr>
                      <a:noFill/>
                    </a:lnBlToTr>
                    <a:solidFill>
                      <a:schemeClr val="bg2"/>
                    </a:solidFill>
                  </a:tcPr>
                </a:tc>
                <a:tc>
                  <a:txBody>
                    <a:bodyPr/>
                    <a:lstStyle/>
                    <a:p>
                      <a:pPr algn="ctr" fontAlgn="b"/>
                      <a:r>
                        <a:rPr lang="en-US" sz="1600" b="0" i="0" u="none" strike="noStrike" dirty="0">
                          <a:solidFill>
                            <a:srgbClr val="000000"/>
                          </a:solidFill>
                          <a:latin typeface="+mn-lt"/>
                        </a:rPr>
                        <a:t>$120,173,820 </a:t>
                      </a:r>
                    </a:p>
                  </a:txBody>
                  <a:tcPr anchor="ctr">
                    <a:lnL>
                      <a:noFill/>
                    </a:lnL>
                    <a:lnR w="12700" cap="flat" cmpd="sng" algn="ctr">
                      <a:solidFill>
                        <a:schemeClr val="accent1"/>
                      </a:solidFill>
                      <a:prstDash val="solid"/>
                      <a:round/>
                      <a:headEnd type="none" w="sm" len="sm"/>
                      <a:tailEnd type="none" w="sm" len="sm"/>
                    </a:lnR>
                    <a:lnT>
                      <a:noFill/>
                    </a:lnT>
                    <a:lnB>
                      <a:noFill/>
                    </a:lnB>
                    <a:lnTlToBr>
                      <a:noFill/>
                    </a:lnTlToBr>
                    <a:lnBlToTr>
                      <a:noFill/>
                    </a:lnBlToTr>
                    <a:solidFill>
                      <a:schemeClr val="bg2"/>
                    </a:solidFill>
                  </a:tcPr>
                </a:tc>
              </a:tr>
              <a:tr h="399256">
                <a:tc>
                  <a:txBody>
                    <a:bodyPr/>
                    <a:lstStyle/>
                    <a:p>
                      <a:pPr marL="0" marR="0" lvl="0" indent="0" algn="l" defTabSz="914400" rtl="0" eaLnBrk="0" fontAlgn="base" latinLnBrk="0" hangingPunct="0">
                        <a:lnSpc>
                          <a:spcPct val="100000"/>
                        </a:lnSpc>
                        <a:spcBef>
                          <a:spcPct val="0"/>
                        </a:spcBef>
                        <a:spcAft>
                          <a:spcPct val="40000"/>
                        </a:spcAft>
                        <a:buClr>
                          <a:srgbClr val="003399"/>
                        </a:buClr>
                        <a:buSzPct val="120000"/>
                        <a:buFont typeface="Wingdings" pitchFamily="2" charset="2"/>
                        <a:buNone/>
                        <a:tabLst/>
                      </a:pPr>
                      <a:r>
                        <a:rPr kumimoji="0" lang="en-US" sz="1600" b="0" i="0" u="none" strike="noStrike" cap="none" normalizeH="0" baseline="0" smtClean="0">
                          <a:ln>
                            <a:noFill/>
                          </a:ln>
                          <a:solidFill>
                            <a:schemeClr val="tx1"/>
                          </a:solidFill>
                          <a:effectLst/>
                          <a:latin typeface="+mn-lt"/>
                        </a:rPr>
                        <a:t>3. Order of diagnostic/lab tests</a:t>
                      </a:r>
                    </a:p>
                  </a:txBody>
                  <a:tcPr anchor="ctr" horzOverflow="overflow">
                    <a:lnL w="12700" cap="flat" cmpd="sng" algn="ctr">
                      <a:solidFill>
                        <a:schemeClr val="accent1"/>
                      </a:solidFill>
                      <a:prstDash val="solid"/>
                      <a:round/>
                      <a:headEnd type="none" w="sm" len="sm"/>
                      <a:tailEnd type="none" w="sm" len="sm"/>
                    </a:lnL>
                    <a:lnR>
                      <a:noFill/>
                    </a:lnR>
                    <a:lnT>
                      <a:noFill/>
                    </a:lnT>
                    <a:lnB>
                      <a:noFill/>
                    </a:lnB>
                    <a:lnTlToBr>
                      <a:noFill/>
                    </a:lnTlToBr>
                    <a:lnBlToTr>
                      <a:noFill/>
                    </a:lnBlToTr>
                    <a:noFill/>
                  </a:tcPr>
                </a:tc>
                <a:tc>
                  <a:txBody>
                    <a:bodyPr/>
                    <a:lstStyle/>
                    <a:p>
                      <a:pPr algn="ctr" fontAlgn="b"/>
                      <a:r>
                        <a:rPr lang="en-US" sz="1600" b="0" i="0" u="none" strike="noStrike">
                          <a:solidFill>
                            <a:srgbClr val="000000"/>
                          </a:solidFill>
                          <a:latin typeface="+mn-lt"/>
                        </a:rPr>
                        <a:t>158</a:t>
                      </a:r>
                    </a:p>
                  </a:txBody>
                  <a:tcPr anchor="ctr">
                    <a:lnL>
                      <a:noFill/>
                    </a:lnL>
                    <a:lnR>
                      <a:noFill/>
                    </a:lnR>
                    <a:lnT>
                      <a:noFill/>
                    </a:lnT>
                    <a:lnB>
                      <a:noFill/>
                    </a:lnB>
                    <a:lnTlToBr>
                      <a:noFill/>
                    </a:lnTlToBr>
                    <a:lnBlToTr>
                      <a:noFill/>
                    </a:lnBlToTr>
                    <a:noFill/>
                  </a:tcPr>
                </a:tc>
                <a:tc>
                  <a:txBody>
                    <a:bodyPr/>
                    <a:lstStyle/>
                    <a:p>
                      <a:pPr algn="ctr" fontAlgn="b"/>
                      <a:r>
                        <a:rPr lang="en-US" sz="1600" b="0" i="0" u="none" strike="noStrike" dirty="0">
                          <a:solidFill>
                            <a:srgbClr val="000000"/>
                          </a:solidFill>
                          <a:latin typeface="+mn-lt"/>
                        </a:rPr>
                        <a:t>63%</a:t>
                      </a:r>
                    </a:p>
                  </a:txBody>
                  <a:tcPr anchor="ctr">
                    <a:lnL>
                      <a:noFill/>
                    </a:lnL>
                    <a:lnR>
                      <a:noFill/>
                    </a:lnR>
                    <a:lnT>
                      <a:noFill/>
                    </a:lnT>
                    <a:lnB>
                      <a:noFill/>
                    </a:lnB>
                    <a:lnTlToBr>
                      <a:noFill/>
                    </a:lnTlToBr>
                    <a:lnBlToTr>
                      <a:noFill/>
                    </a:lnBlToTr>
                    <a:noFill/>
                  </a:tcPr>
                </a:tc>
                <a:tc>
                  <a:txBody>
                    <a:bodyPr/>
                    <a:lstStyle/>
                    <a:p>
                      <a:pPr algn="ctr" fontAlgn="b"/>
                      <a:r>
                        <a:rPr lang="en-US" sz="1600" b="0" i="0" u="none" strike="noStrike" dirty="0">
                          <a:solidFill>
                            <a:srgbClr val="000000"/>
                          </a:solidFill>
                          <a:latin typeface="+mn-lt"/>
                        </a:rPr>
                        <a:t>$160,155,873 </a:t>
                      </a:r>
                    </a:p>
                  </a:txBody>
                  <a:tcPr anchor="ctr">
                    <a:lnL>
                      <a:noFill/>
                    </a:lnL>
                    <a:lnR w="12700" cap="flat" cmpd="sng" algn="ctr">
                      <a:solidFill>
                        <a:schemeClr val="accent1"/>
                      </a:solidFill>
                      <a:prstDash val="solid"/>
                      <a:round/>
                      <a:headEnd type="none" w="sm" len="sm"/>
                      <a:tailEnd type="none" w="sm" len="sm"/>
                    </a:lnR>
                    <a:lnT>
                      <a:noFill/>
                    </a:lnT>
                    <a:lnB>
                      <a:noFill/>
                    </a:lnB>
                    <a:lnTlToBr>
                      <a:noFill/>
                    </a:lnTlToBr>
                    <a:lnBlToTr>
                      <a:noFill/>
                    </a:lnBlToTr>
                    <a:noFill/>
                  </a:tcPr>
                </a:tc>
              </a:tr>
              <a:tr h="399256">
                <a:tc>
                  <a:txBody>
                    <a:bodyPr/>
                    <a:lstStyle/>
                    <a:p>
                      <a:pPr marL="0" marR="0" lvl="0" indent="0" algn="l" defTabSz="914400" rtl="0" eaLnBrk="0" fontAlgn="base" latinLnBrk="0" hangingPunct="0">
                        <a:lnSpc>
                          <a:spcPct val="100000"/>
                        </a:lnSpc>
                        <a:spcBef>
                          <a:spcPct val="0"/>
                        </a:spcBef>
                        <a:spcAft>
                          <a:spcPct val="40000"/>
                        </a:spcAft>
                        <a:buClr>
                          <a:srgbClr val="003399"/>
                        </a:buClr>
                        <a:buSzPct val="120000"/>
                        <a:buFont typeface="Wingdings" pitchFamily="2" charset="2"/>
                        <a:buNone/>
                        <a:tabLst/>
                      </a:pPr>
                      <a:r>
                        <a:rPr kumimoji="0" lang="en-US" sz="1600" b="0" i="0" u="none" strike="noStrike" cap="none" normalizeH="0" baseline="0" smtClean="0">
                          <a:ln>
                            <a:noFill/>
                          </a:ln>
                          <a:solidFill>
                            <a:schemeClr val="tx1"/>
                          </a:solidFill>
                          <a:effectLst/>
                          <a:latin typeface="+mn-lt"/>
                        </a:rPr>
                        <a:t>4. Performance of tests</a:t>
                      </a:r>
                    </a:p>
                  </a:txBody>
                  <a:tcPr anchor="ctr" horzOverflow="overflow">
                    <a:lnL w="12700" cap="flat" cmpd="sng" algn="ctr">
                      <a:solidFill>
                        <a:schemeClr val="accent1"/>
                      </a:solidFill>
                      <a:prstDash val="solid"/>
                      <a:round/>
                      <a:headEnd type="none" w="sm" len="sm"/>
                      <a:tailEnd type="none" w="sm" len="sm"/>
                    </a:lnL>
                    <a:lnR>
                      <a:noFill/>
                    </a:lnR>
                    <a:lnT>
                      <a:noFill/>
                    </a:lnT>
                    <a:lnB>
                      <a:noFill/>
                    </a:lnB>
                    <a:lnTlToBr>
                      <a:noFill/>
                    </a:lnTlToBr>
                    <a:lnBlToTr>
                      <a:noFill/>
                    </a:lnBlToTr>
                    <a:solidFill>
                      <a:schemeClr val="bg2"/>
                    </a:solidFill>
                  </a:tcPr>
                </a:tc>
                <a:tc>
                  <a:txBody>
                    <a:bodyPr/>
                    <a:lstStyle/>
                    <a:p>
                      <a:pPr algn="ctr" fontAlgn="b"/>
                      <a:r>
                        <a:rPr lang="en-US" sz="1600" b="0" i="0" u="none" strike="noStrike">
                          <a:solidFill>
                            <a:srgbClr val="000000"/>
                          </a:solidFill>
                          <a:latin typeface="+mn-lt"/>
                        </a:rPr>
                        <a:t>21</a:t>
                      </a:r>
                    </a:p>
                  </a:txBody>
                  <a:tcPr anchor="ctr">
                    <a:lnL>
                      <a:noFill/>
                    </a:lnL>
                    <a:lnR>
                      <a:noFill/>
                    </a:lnR>
                    <a:lnT>
                      <a:noFill/>
                    </a:lnT>
                    <a:lnB>
                      <a:noFill/>
                    </a:lnB>
                    <a:lnTlToBr>
                      <a:noFill/>
                    </a:lnTlToBr>
                    <a:lnBlToTr>
                      <a:noFill/>
                    </a:lnBlToTr>
                    <a:solidFill>
                      <a:schemeClr val="bg2"/>
                    </a:solidFill>
                  </a:tcPr>
                </a:tc>
                <a:tc>
                  <a:txBody>
                    <a:bodyPr/>
                    <a:lstStyle/>
                    <a:p>
                      <a:pPr algn="ctr" fontAlgn="b"/>
                      <a:r>
                        <a:rPr lang="en-US" sz="1600" b="0" i="0" u="none" strike="noStrike">
                          <a:solidFill>
                            <a:srgbClr val="000000"/>
                          </a:solidFill>
                          <a:latin typeface="+mn-lt"/>
                        </a:rPr>
                        <a:t>8%</a:t>
                      </a:r>
                    </a:p>
                  </a:txBody>
                  <a:tcPr anchor="ctr">
                    <a:lnL>
                      <a:noFill/>
                    </a:lnL>
                    <a:lnR>
                      <a:noFill/>
                    </a:lnR>
                    <a:lnT>
                      <a:noFill/>
                    </a:lnT>
                    <a:lnB>
                      <a:noFill/>
                    </a:lnB>
                    <a:lnTlToBr>
                      <a:noFill/>
                    </a:lnTlToBr>
                    <a:lnBlToTr>
                      <a:noFill/>
                    </a:lnBlToTr>
                    <a:solidFill>
                      <a:schemeClr val="bg2"/>
                    </a:solidFill>
                  </a:tcPr>
                </a:tc>
                <a:tc>
                  <a:txBody>
                    <a:bodyPr/>
                    <a:lstStyle/>
                    <a:p>
                      <a:pPr algn="ctr" fontAlgn="b"/>
                      <a:r>
                        <a:rPr lang="en-US" sz="1600" b="0" i="0" u="none" strike="noStrike" dirty="0">
                          <a:solidFill>
                            <a:srgbClr val="000000"/>
                          </a:solidFill>
                          <a:latin typeface="+mn-lt"/>
                        </a:rPr>
                        <a:t>$18,495,370 </a:t>
                      </a:r>
                    </a:p>
                  </a:txBody>
                  <a:tcPr anchor="ctr">
                    <a:lnL>
                      <a:noFill/>
                    </a:lnL>
                    <a:lnR w="12700" cap="flat" cmpd="sng" algn="ctr">
                      <a:solidFill>
                        <a:schemeClr val="accent1"/>
                      </a:solidFill>
                      <a:prstDash val="solid"/>
                      <a:round/>
                      <a:headEnd type="none" w="sm" len="sm"/>
                      <a:tailEnd type="none" w="sm" len="sm"/>
                    </a:lnR>
                    <a:lnT>
                      <a:noFill/>
                    </a:lnT>
                    <a:lnB>
                      <a:noFill/>
                    </a:lnB>
                    <a:lnTlToBr>
                      <a:noFill/>
                    </a:lnTlToBr>
                    <a:lnBlToTr>
                      <a:noFill/>
                    </a:lnBlToTr>
                    <a:solidFill>
                      <a:schemeClr val="bg2"/>
                    </a:solidFill>
                  </a:tcPr>
                </a:tc>
              </a:tr>
              <a:tr h="399256">
                <a:tc>
                  <a:txBody>
                    <a:bodyPr/>
                    <a:lstStyle/>
                    <a:p>
                      <a:pPr marL="0" marR="0" lvl="0" indent="0" algn="l" defTabSz="914400" rtl="0" eaLnBrk="0" fontAlgn="base" latinLnBrk="0" hangingPunct="0">
                        <a:lnSpc>
                          <a:spcPct val="100000"/>
                        </a:lnSpc>
                        <a:spcBef>
                          <a:spcPct val="0"/>
                        </a:spcBef>
                        <a:spcAft>
                          <a:spcPct val="40000"/>
                        </a:spcAft>
                        <a:buClr>
                          <a:srgbClr val="003399"/>
                        </a:buClr>
                        <a:buSzPct val="120000"/>
                        <a:buFont typeface="Wingdings" pitchFamily="2" charset="2"/>
                        <a:buNone/>
                        <a:tabLst/>
                      </a:pPr>
                      <a:r>
                        <a:rPr kumimoji="0" lang="en-US" sz="1600" b="0" i="0" u="none" strike="noStrike" cap="none" normalizeH="0" baseline="0" smtClean="0">
                          <a:ln>
                            <a:noFill/>
                          </a:ln>
                          <a:solidFill>
                            <a:schemeClr val="tx1"/>
                          </a:solidFill>
                          <a:effectLst/>
                          <a:latin typeface="+mn-lt"/>
                        </a:rPr>
                        <a:t>5. Interpretation of tests</a:t>
                      </a:r>
                    </a:p>
                  </a:txBody>
                  <a:tcPr anchor="ctr" horzOverflow="overflow">
                    <a:lnL w="12700" cap="flat" cmpd="sng" algn="ctr">
                      <a:solidFill>
                        <a:schemeClr val="accent1"/>
                      </a:solidFill>
                      <a:prstDash val="solid"/>
                      <a:round/>
                      <a:headEnd type="none" w="sm" len="sm"/>
                      <a:tailEnd type="none" w="sm" len="sm"/>
                    </a:lnL>
                    <a:lnR>
                      <a:noFill/>
                    </a:lnR>
                    <a:lnT>
                      <a:noFill/>
                    </a:lnT>
                    <a:lnB>
                      <a:noFill/>
                    </a:lnB>
                    <a:lnTlToBr>
                      <a:noFill/>
                    </a:lnTlToBr>
                    <a:lnBlToTr>
                      <a:noFill/>
                    </a:lnBlToTr>
                    <a:noFill/>
                  </a:tcPr>
                </a:tc>
                <a:tc>
                  <a:txBody>
                    <a:bodyPr/>
                    <a:lstStyle/>
                    <a:p>
                      <a:pPr algn="ctr" fontAlgn="b"/>
                      <a:r>
                        <a:rPr lang="en-US" sz="1600" b="0" i="0" u="none" strike="noStrike">
                          <a:solidFill>
                            <a:srgbClr val="000000"/>
                          </a:solidFill>
                          <a:latin typeface="+mn-lt"/>
                        </a:rPr>
                        <a:t>82</a:t>
                      </a:r>
                    </a:p>
                  </a:txBody>
                  <a:tcPr anchor="ctr">
                    <a:lnL>
                      <a:noFill/>
                    </a:lnL>
                    <a:lnR>
                      <a:noFill/>
                    </a:lnR>
                    <a:lnT>
                      <a:noFill/>
                    </a:lnT>
                    <a:lnB>
                      <a:noFill/>
                    </a:lnB>
                    <a:lnTlToBr>
                      <a:noFill/>
                    </a:lnTlToBr>
                    <a:lnBlToTr>
                      <a:noFill/>
                    </a:lnBlToTr>
                    <a:noFill/>
                  </a:tcPr>
                </a:tc>
                <a:tc>
                  <a:txBody>
                    <a:bodyPr/>
                    <a:lstStyle/>
                    <a:p>
                      <a:pPr algn="ctr" fontAlgn="b"/>
                      <a:r>
                        <a:rPr lang="en-US" sz="1600" b="0" i="0" u="none" strike="noStrike">
                          <a:solidFill>
                            <a:srgbClr val="000000"/>
                          </a:solidFill>
                          <a:latin typeface="+mn-lt"/>
                        </a:rPr>
                        <a:t>33%</a:t>
                      </a:r>
                    </a:p>
                  </a:txBody>
                  <a:tcPr anchor="ctr">
                    <a:lnL>
                      <a:noFill/>
                    </a:lnL>
                    <a:lnR>
                      <a:noFill/>
                    </a:lnR>
                    <a:lnT>
                      <a:noFill/>
                    </a:lnT>
                    <a:lnB>
                      <a:noFill/>
                    </a:lnB>
                    <a:lnTlToBr>
                      <a:noFill/>
                    </a:lnTlToBr>
                    <a:lnBlToTr>
                      <a:noFill/>
                    </a:lnBlToTr>
                    <a:noFill/>
                  </a:tcPr>
                </a:tc>
                <a:tc>
                  <a:txBody>
                    <a:bodyPr/>
                    <a:lstStyle/>
                    <a:p>
                      <a:pPr algn="ctr" fontAlgn="b"/>
                      <a:r>
                        <a:rPr lang="en-US" sz="1600" b="0" i="0" u="none" strike="noStrike" dirty="0">
                          <a:solidFill>
                            <a:srgbClr val="000000"/>
                          </a:solidFill>
                          <a:latin typeface="+mn-lt"/>
                        </a:rPr>
                        <a:t>$89,110,234 </a:t>
                      </a:r>
                    </a:p>
                  </a:txBody>
                  <a:tcPr anchor="ctr">
                    <a:lnL>
                      <a:noFill/>
                    </a:lnL>
                    <a:lnR w="12700" cap="flat" cmpd="sng" algn="ctr">
                      <a:solidFill>
                        <a:schemeClr val="accent1"/>
                      </a:solidFill>
                      <a:prstDash val="solid"/>
                      <a:round/>
                      <a:headEnd type="none" w="sm" len="sm"/>
                      <a:tailEnd type="none" w="sm" len="sm"/>
                    </a:lnR>
                    <a:lnT>
                      <a:noFill/>
                    </a:lnT>
                    <a:lnB>
                      <a:noFill/>
                    </a:lnB>
                    <a:lnTlToBr>
                      <a:noFill/>
                    </a:lnTlToBr>
                    <a:lnBlToTr>
                      <a:noFill/>
                    </a:lnBlToTr>
                    <a:noFill/>
                  </a:tcPr>
                </a:tc>
              </a:tr>
              <a:tr h="399256">
                <a:tc>
                  <a:txBody>
                    <a:bodyPr/>
                    <a:lstStyle/>
                    <a:p>
                      <a:pPr marL="0" marR="0" lvl="0" indent="0" algn="l" defTabSz="914400" rtl="0" eaLnBrk="0" fontAlgn="base" latinLnBrk="0" hangingPunct="0">
                        <a:lnSpc>
                          <a:spcPct val="100000"/>
                        </a:lnSpc>
                        <a:spcBef>
                          <a:spcPct val="0"/>
                        </a:spcBef>
                        <a:spcAft>
                          <a:spcPct val="40000"/>
                        </a:spcAft>
                        <a:buClr>
                          <a:srgbClr val="003399"/>
                        </a:buClr>
                        <a:buSzPct val="120000"/>
                        <a:buFont typeface="Wingdings" pitchFamily="2" charset="2"/>
                        <a:buNone/>
                        <a:tabLst/>
                      </a:pPr>
                      <a:r>
                        <a:rPr kumimoji="0" lang="en-US" sz="1600" b="0" i="0" u="none" strike="noStrike" cap="none" normalizeH="0" baseline="0" smtClean="0">
                          <a:ln>
                            <a:noFill/>
                          </a:ln>
                          <a:solidFill>
                            <a:schemeClr val="tx1"/>
                          </a:solidFill>
                          <a:effectLst/>
                          <a:latin typeface="+mn-lt"/>
                        </a:rPr>
                        <a:t>6. Receipt/transmittal of test results</a:t>
                      </a:r>
                    </a:p>
                  </a:txBody>
                  <a:tcPr anchor="ctr" horzOverflow="overflow">
                    <a:lnL w="12700" cap="flat" cmpd="sng" algn="ctr">
                      <a:solidFill>
                        <a:schemeClr val="accent1"/>
                      </a:solidFill>
                      <a:prstDash val="solid"/>
                      <a:round/>
                      <a:headEnd type="none" w="sm" len="sm"/>
                      <a:tailEnd type="none" w="sm" len="sm"/>
                    </a:lnL>
                    <a:lnR>
                      <a:noFill/>
                    </a:lnR>
                    <a:lnT>
                      <a:noFill/>
                    </a:lnT>
                    <a:lnB>
                      <a:noFill/>
                    </a:lnB>
                    <a:lnTlToBr>
                      <a:noFill/>
                    </a:lnTlToBr>
                    <a:lnBlToTr>
                      <a:noFill/>
                    </a:lnBlToTr>
                    <a:solidFill>
                      <a:schemeClr val="bg2"/>
                    </a:solidFill>
                  </a:tcPr>
                </a:tc>
                <a:tc>
                  <a:txBody>
                    <a:bodyPr/>
                    <a:lstStyle/>
                    <a:p>
                      <a:pPr algn="ctr" fontAlgn="b"/>
                      <a:r>
                        <a:rPr lang="en-US" sz="1600" b="0" i="0" u="none" strike="noStrike">
                          <a:solidFill>
                            <a:srgbClr val="000000"/>
                          </a:solidFill>
                          <a:latin typeface="+mn-lt"/>
                        </a:rPr>
                        <a:t>35</a:t>
                      </a:r>
                    </a:p>
                  </a:txBody>
                  <a:tcPr anchor="ctr">
                    <a:lnL>
                      <a:noFill/>
                    </a:lnL>
                    <a:lnR>
                      <a:noFill/>
                    </a:lnR>
                    <a:lnT>
                      <a:noFill/>
                    </a:lnT>
                    <a:lnB>
                      <a:noFill/>
                    </a:lnB>
                    <a:lnTlToBr>
                      <a:noFill/>
                    </a:lnTlToBr>
                    <a:lnBlToTr>
                      <a:noFill/>
                    </a:lnBlToTr>
                    <a:solidFill>
                      <a:schemeClr val="bg2"/>
                    </a:solidFill>
                  </a:tcPr>
                </a:tc>
                <a:tc>
                  <a:txBody>
                    <a:bodyPr/>
                    <a:lstStyle/>
                    <a:p>
                      <a:pPr algn="ctr" fontAlgn="b"/>
                      <a:r>
                        <a:rPr lang="en-US" sz="1600" b="0" i="0" u="none" strike="noStrike">
                          <a:solidFill>
                            <a:srgbClr val="000000"/>
                          </a:solidFill>
                          <a:latin typeface="+mn-lt"/>
                        </a:rPr>
                        <a:t>14%</a:t>
                      </a:r>
                    </a:p>
                  </a:txBody>
                  <a:tcPr anchor="ctr">
                    <a:lnL>
                      <a:noFill/>
                    </a:lnL>
                    <a:lnR>
                      <a:noFill/>
                    </a:lnR>
                    <a:lnT>
                      <a:noFill/>
                    </a:lnT>
                    <a:lnB>
                      <a:noFill/>
                    </a:lnB>
                    <a:lnTlToBr>
                      <a:noFill/>
                    </a:lnTlToBr>
                    <a:lnBlToTr>
                      <a:noFill/>
                    </a:lnBlToTr>
                    <a:solidFill>
                      <a:schemeClr val="bg2"/>
                    </a:solidFill>
                  </a:tcPr>
                </a:tc>
                <a:tc>
                  <a:txBody>
                    <a:bodyPr/>
                    <a:lstStyle/>
                    <a:p>
                      <a:pPr algn="ctr" fontAlgn="b"/>
                      <a:r>
                        <a:rPr lang="en-US" sz="1600" b="0" i="0" u="none" strike="noStrike" dirty="0">
                          <a:solidFill>
                            <a:srgbClr val="000000"/>
                          </a:solidFill>
                          <a:latin typeface="+mn-lt"/>
                        </a:rPr>
                        <a:t>$31,164,644 </a:t>
                      </a:r>
                    </a:p>
                  </a:txBody>
                  <a:tcPr anchor="ctr">
                    <a:lnL>
                      <a:noFill/>
                    </a:lnL>
                    <a:lnR w="12700" cap="flat" cmpd="sng" algn="ctr">
                      <a:solidFill>
                        <a:schemeClr val="accent1"/>
                      </a:solidFill>
                      <a:prstDash val="solid"/>
                      <a:round/>
                      <a:headEnd type="none" w="sm" len="sm"/>
                      <a:tailEnd type="none" w="sm" len="sm"/>
                    </a:lnR>
                    <a:lnT>
                      <a:noFill/>
                    </a:lnT>
                    <a:lnB>
                      <a:noFill/>
                    </a:lnB>
                    <a:lnTlToBr>
                      <a:noFill/>
                    </a:lnTlToBr>
                    <a:lnBlToTr>
                      <a:noFill/>
                    </a:lnBlToTr>
                    <a:solidFill>
                      <a:schemeClr val="bg2"/>
                    </a:solidFill>
                  </a:tcPr>
                </a:tc>
              </a:tr>
              <a:tr h="399256">
                <a:tc>
                  <a:txBody>
                    <a:bodyPr/>
                    <a:lstStyle/>
                    <a:p>
                      <a:pPr marL="0" marR="0" lvl="0" indent="0" algn="l" defTabSz="914400" rtl="0" eaLnBrk="0" fontAlgn="base" latinLnBrk="0" hangingPunct="0">
                        <a:lnSpc>
                          <a:spcPct val="100000"/>
                        </a:lnSpc>
                        <a:spcBef>
                          <a:spcPct val="0"/>
                        </a:spcBef>
                        <a:spcAft>
                          <a:spcPct val="40000"/>
                        </a:spcAft>
                        <a:buClr>
                          <a:srgbClr val="003399"/>
                        </a:buClr>
                        <a:buSzPct val="120000"/>
                        <a:buFont typeface="Wingdings" pitchFamily="2" charset="2"/>
                        <a:buNone/>
                        <a:tabLst/>
                      </a:pPr>
                      <a:r>
                        <a:rPr kumimoji="0" lang="en-US" sz="1600" b="0" i="0" u="none" strike="noStrike" cap="none" normalizeH="0" baseline="0" smtClean="0">
                          <a:ln>
                            <a:noFill/>
                          </a:ln>
                          <a:solidFill>
                            <a:schemeClr val="tx1"/>
                          </a:solidFill>
                          <a:effectLst/>
                          <a:latin typeface="+mn-lt"/>
                        </a:rPr>
                        <a:t>7. Physician follow up with patient</a:t>
                      </a:r>
                    </a:p>
                  </a:txBody>
                  <a:tcPr anchor="ctr" horzOverflow="overflow">
                    <a:lnL w="12700" cap="flat" cmpd="sng" algn="ctr">
                      <a:solidFill>
                        <a:schemeClr val="accent1"/>
                      </a:solidFill>
                      <a:prstDash val="solid"/>
                      <a:round/>
                      <a:headEnd type="none" w="sm" len="sm"/>
                      <a:tailEnd type="none" w="sm" len="sm"/>
                    </a:lnL>
                    <a:lnR>
                      <a:noFill/>
                    </a:lnR>
                    <a:lnT>
                      <a:noFill/>
                    </a:lnT>
                    <a:lnB>
                      <a:noFill/>
                    </a:lnB>
                    <a:lnTlToBr>
                      <a:noFill/>
                    </a:lnTlToBr>
                    <a:lnBlToTr>
                      <a:noFill/>
                    </a:lnBlToTr>
                    <a:noFill/>
                  </a:tcPr>
                </a:tc>
                <a:tc>
                  <a:txBody>
                    <a:bodyPr/>
                    <a:lstStyle/>
                    <a:p>
                      <a:pPr algn="ctr" fontAlgn="b"/>
                      <a:r>
                        <a:rPr lang="en-US" sz="1600" b="0" i="0" u="none" strike="noStrike">
                          <a:solidFill>
                            <a:srgbClr val="000000"/>
                          </a:solidFill>
                          <a:latin typeface="+mn-lt"/>
                        </a:rPr>
                        <a:t>62</a:t>
                      </a:r>
                    </a:p>
                  </a:txBody>
                  <a:tcPr anchor="ctr">
                    <a:lnL>
                      <a:noFill/>
                    </a:lnL>
                    <a:lnR>
                      <a:noFill/>
                    </a:lnR>
                    <a:lnT>
                      <a:noFill/>
                    </a:lnT>
                    <a:lnB>
                      <a:noFill/>
                    </a:lnB>
                    <a:lnTlToBr>
                      <a:noFill/>
                    </a:lnTlToBr>
                    <a:lnBlToTr>
                      <a:noFill/>
                    </a:lnBlToTr>
                    <a:noFill/>
                  </a:tcPr>
                </a:tc>
                <a:tc>
                  <a:txBody>
                    <a:bodyPr/>
                    <a:lstStyle/>
                    <a:p>
                      <a:pPr algn="ctr" fontAlgn="b"/>
                      <a:r>
                        <a:rPr lang="en-US" sz="1600" b="0" i="0" u="none" strike="noStrike">
                          <a:solidFill>
                            <a:srgbClr val="000000"/>
                          </a:solidFill>
                          <a:latin typeface="+mn-lt"/>
                        </a:rPr>
                        <a:t>25%</a:t>
                      </a:r>
                    </a:p>
                  </a:txBody>
                  <a:tcPr anchor="ctr">
                    <a:lnL>
                      <a:noFill/>
                    </a:lnL>
                    <a:lnR>
                      <a:noFill/>
                    </a:lnR>
                    <a:lnT>
                      <a:noFill/>
                    </a:lnT>
                    <a:lnB>
                      <a:noFill/>
                    </a:lnB>
                    <a:lnTlToBr>
                      <a:noFill/>
                    </a:lnTlToBr>
                    <a:lnBlToTr>
                      <a:noFill/>
                    </a:lnBlToTr>
                    <a:noFill/>
                  </a:tcPr>
                </a:tc>
                <a:tc>
                  <a:txBody>
                    <a:bodyPr/>
                    <a:lstStyle/>
                    <a:p>
                      <a:pPr algn="ctr" fontAlgn="b"/>
                      <a:r>
                        <a:rPr lang="en-US" sz="1600" b="0" i="0" u="none" strike="noStrike" dirty="0">
                          <a:solidFill>
                            <a:srgbClr val="000000"/>
                          </a:solidFill>
                          <a:latin typeface="+mn-lt"/>
                        </a:rPr>
                        <a:t>$67,891,064 </a:t>
                      </a:r>
                    </a:p>
                  </a:txBody>
                  <a:tcPr anchor="ctr">
                    <a:lnL>
                      <a:noFill/>
                    </a:lnL>
                    <a:lnR w="12700" cap="flat" cmpd="sng" algn="ctr">
                      <a:solidFill>
                        <a:schemeClr val="accent1"/>
                      </a:solidFill>
                      <a:prstDash val="solid"/>
                      <a:round/>
                      <a:headEnd type="none" w="sm" len="sm"/>
                      <a:tailEnd type="none" w="sm" len="sm"/>
                    </a:lnR>
                    <a:lnT>
                      <a:noFill/>
                    </a:lnT>
                    <a:lnB>
                      <a:noFill/>
                    </a:lnB>
                    <a:lnTlToBr>
                      <a:noFill/>
                    </a:lnTlToBr>
                    <a:lnBlToTr>
                      <a:noFill/>
                    </a:lnBlToTr>
                    <a:noFill/>
                  </a:tcPr>
                </a:tc>
              </a:tr>
              <a:tr h="399256">
                <a:tc>
                  <a:txBody>
                    <a:bodyPr/>
                    <a:lstStyle/>
                    <a:p>
                      <a:pPr marL="0" marR="0" lvl="0" indent="0" algn="l" defTabSz="914400" rtl="0" eaLnBrk="0" fontAlgn="base" latinLnBrk="0" hangingPunct="0">
                        <a:lnSpc>
                          <a:spcPct val="100000"/>
                        </a:lnSpc>
                        <a:spcBef>
                          <a:spcPct val="0"/>
                        </a:spcBef>
                        <a:spcAft>
                          <a:spcPct val="40000"/>
                        </a:spcAft>
                        <a:buClr>
                          <a:srgbClr val="003399"/>
                        </a:buClr>
                        <a:buSzPct val="120000"/>
                        <a:buFont typeface="Wingdings" pitchFamily="2" charset="2"/>
                        <a:buNone/>
                        <a:tabLst/>
                      </a:pPr>
                      <a:r>
                        <a:rPr kumimoji="0" lang="en-US" sz="1600" b="0" i="0" u="none" strike="noStrike" cap="none" normalizeH="0" baseline="0" smtClean="0">
                          <a:ln>
                            <a:noFill/>
                          </a:ln>
                          <a:solidFill>
                            <a:schemeClr val="tx1"/>
                          </a:solidFill>
                          <a:effectLst/>
                          <a:latin typeface="+mn-lt"/>
                        </a:rPr>
                        <a:t>8. Referral management</a:t>
                      </a:r>
                    </a:p>
                  </a:txBody>
                  <a:tcPr anchor="ctr" horzOverflow="overflow">
                    <a:lnL w="12700" cap="flat" cmpd="sng" algn="ctr">
                      <a:solidFill>
                        <a:schemeClr val="accent1"/>
                      </a:solidFill>
                      <a:prstDash val="solid"/>
                      <a:round/>
                      <a:headEnd type="none" w="sm" len="sm"/>
                      <a:tailEnd type="none" w="sm" len="sm"/>
                    </a:lnL>
                    <a:lnR>
                      <a:noFill/>
                    </a:lnR>
                    <a:lnT>
                      <a:noFill/>
                    </a:lnT>
                    <a:lnB>
                      <a:noFill/>
                    </a:lnB>
                    <a:lnTlToBr>
                      <a:noFill/>
                    </a:lnTlToBr>
                    <a:lnBlToTr>
                      <a:noFill/>
                    </a:lnBlToTr>
                    <a:solidFill>
                      <a:schemeClr val="bg2"/>
                    </a:solidFill>
                  </a:tcPr>
                </a:tc>
                <a:tc>
                  <a:txBody>
                    <a:bodyPr/>
                    <a:lstStyle/>
                    <a:p>
                      <a:pPr algn="ctr" fontAlgn="b"/>
                      <a:r>
                        <a:rPr lang="en-US" sz="1600" b="0" i="0" u="none" strike="noStrike">
                          <a:solidFill>
                            <a:srgbClr val="000000"/>
                          </a:solidFill>
                          <a:latin typeface="+mn-lt"/>
                        </a:rPr>
                        <a:t>43</a:t>
                      </a:r>
                    </a:p>
                  </a:txBody>
                  <a:tcPr anchor="ctr">
                    <a:lnL>
                      <a:noFill/>
                    </a:lnL>
                    <a:lnR>
                      <a:noFill/>
                    </a:lnR>
                    <a:lnT>
                      <a:noFill/>
                    </a:lnT>
                    <a:lnB>
                      <a:noFill/>
                    </a:lnB>
                    <a:lnTlToBr>
                      <a:noFill/>
                    </a:lnTlToBr>
                    <a:lnBlToTr>
                      <a:noFill/>
                    </a:lnBlToTr>
                    <a:solidFill>
                      <a:schemeClr val="bg2"/>
                    </a:solidFill>
                  </a:tcPr>
                </a:tc>
                <a:tc>
                  <a:txBody>
                    <a:bodyPr/>
                    <a:lstStyle/>
                    <a:p>
                      <a:pPr algn="ctr" fontAlgn="b"/>
                      <a:r>
                        <a:rPr lang="en-US" sz="1600" b="0" i="0" u="none" strike="noStrike">
                          <a:solidFill>
                            <a:srgbClr val="000000"/>
                          </a:solidFill>
                          <a:latin typeface="+mn-lt"/>
                        </a:rPr>
                        <a:t>17%</a:t>
                      </a:r>
                    </a:p>
                  </a:txBody>
                  <a:tcPr anchor="ctr">
                    <a:lnL>
                      <a:noFill/>
                    </a:lnL>
                    <a:lnR>
                      <a:noFill/>
                    </a:lnR>
                    <a:lnT>
                      <a:noFill/>
                    </a:lnT>
                    <a:lnB>
                      <a:noFill/>
                    </a:lnB>
                    <a:lnTlToBr>
                      <a:noFill/>
                    </a:lnTlToBr>
                    <a:lnBlToTr>
                      <a:noFill/>
                    </a:lnBlToTr>
                    <a:solidFill>
                      <a:schemeClr val="bg2"/>
                    </a:solidFill>
                  </a:tcPr>
                </a:tc>
                <a:tc>
                  <a:txBody>
                    <a:bodyPr/>
                    <a:lstStyle/>
                    <a:p>
                      <a:pPr algn="ctr" fontAlgn="b"/>
                      <a:r>
                        <a:rPr lang="en-US" sz="1600" b="0" i="0" u="none" strike="noStrike" dirty="0">
                          <a:solidFill>
                            <a:srgbClr val="000000"/>
                          </a:solidFill>
                          <a:latin typeface="+mn-lt"/>
                        </a:rPr>
                        <a:t>$40,956,285 </a:t>
                      </a:r>
                    </a:p>
                  </a:txBody>
                  <a:tcPr anchor="ctr">
                    <a:lnL>
                      <a:noFill/>
                    </a:lnL>
                    <a:lnR w="12700" cap="flat" cmpd="sng" algn="ctr">
                      <a:solidFill>
                        <a:schemeClr val="accent1"/>
                      </a:solidFill>
                      <a:prstDash val="solid"/>
                      <a:round/>
                      <a:headEnd type="none" w="sm" len="sm"/>
                      <a:tailEnd type="none" w="sm" len="sm"/>
                    </a:lnR>
                    <a:lnT>
                      <a:noFill/>
                    </a:lnT>
                    <a:lnB>
                      <a:noFill/>
                    </a:lnB>
                    <a:lnTlToBr>
                      <a:noFill/>
                    </a:lnTlToBr>
                    <a:lnBlToTr>
                      <a:noFill/>
                    </a:lnBlToTr>
                    <a:solidFill>
                      <a:schemeClr val="bg2"/>
                    </a:solidFill>
                  </a:tcPr>
                </a:tc>
              </a:tr>
              <a:tr h="399256">
                <a:tc>
                  <a:txBody>
                    <a:bodyPr/>
                    <a:lstStyle/>
                    <a:p>
                      <a:pPr marL="0" marR="0" lvl="0" indent="0" algn="l" defTabSz="914400" rtl="0" eaLnBrk="0" fontAlgn="base" latinLnBrk="0" hangingPunct="0">
                        <a:lnSpc>
                          <a:spcPct val="100000"/>
                        </a:lnSpc>
                        <a:spcBef>
                          <a:spcPct val="0"/>
                        </a:spcBef>
                        <a:spcAft>
                          <a:spcPct val="40000"/>
                        </a:spcAft>
                        <a:buClr>
                          <a:srgbClr val="003399"/>
                        </a:buClr>
                        <a:buSzPct val="120000"/>
                        <a:buFont typeface="Wingdings" pitchFamily="2" charset="2"/>
                        <a:buNone/>
                        <a:tabLst/>
                      </a:pPr>
                      <a:r>
                        <a:rPr kumimoji="0" lang="en-US" sz="1600" b="0" i="0" u="none" strike="noStrike" cap="none" normalizeH="0" baseline="0" smtClean="0">
                          <a:ln>
                            <a:noFill/>
                          </a:ln>
                          <a:solidFill>
                            <a:schemeClr val="tx1"/>
                          </a:solidFill>
                          <a:effectLst/>
                          <a:latin typeface="+mn-lt"/>
                        </a:rPr>
                        <a:t>9. Patient compliance with follow-up plan</a:t>
                      </a:r>
                    </a:p>
                  </a:txBody>
                  <a:tcPr anchor="ctr" horzOverflow="overflow">
                    <a:lnL w="12700" cap="flat" cmpd="sng" algn="ctr">
                      <a:solidFill>
                        <a:schemeClr val="accent1"/>
                      </a:solidFill>
                      <a:prstDash val="solid"/>
                      <a:round/>
                      <a:headEnd type="none" w="sm" len="sm"/>
                      <a:tailEnd type="none" w="sm" len="sm"/>
                    </a:lnL>
                    <a:lnR>
                      <a:noFill/>
                    </a:lnR>
                    <a:lnT>
                      <a:noFill/>
                    </a:lnT>
                    <a:lnB w="12700" cap="flat" cmpd="sng" algn="ctr">
                      <a:solidFill>
                        <a:schemeClr val="accent1"/>
                      </a:solidFill>
                      <a:prstDash val="solid"/>
                      <a:round/>
                      <a:headEnd type="none" w="sm" len="sm"/>
                      <a:tailEnd type="none" w="sm" len="sm"/>
                    </a:lnB>
                    <a:lnTlToBr>
                      <a:noFill/>
                    </a:lnTlToBr>
                    <a:lnBlToTr>
                      <a:noFill/>
                    </a:lnBlToTr>
                    <a:noFill/>
                  </a:tcPr>
                </a:tc>
                <a:tc>
                  <a:txBody>
                    <a:bodyPr/>
                    <a:lstStyle/>
                    <a:p>
                      <a:pPr algn="ctr" fontAlgn="b"/>
                      <a:r>
                        <a:rPr lang="en-US" sz="1600" b="0" i="0" u="none" strike="noStrike">
                          <a:solidFill>
                            <a:srgbClr val="000000"/>
                          </a:solidFill>
                          <a:latin typeface="+mn-lt"/>
                        </a:rPr>
                        <a:t>9</a:t>
                      </a:r>
                    </a:p>
                  </a:txBody>
                  <a:tcPr anchor="ctr">
                    <a:lnL>
                      <a:noFill/>
                    </a:lnL>
                    <a:lnR>
                      <a:noFill/>
                    </a:lnR>
                    <a:lnT>
                      <a:noFill/>
                    </a:lnT>
                    <a:lnB w="12700" cap="flat" cmpd="sng" algn="ctr">
                      <a:solidFill>
                        <a:schemeClr val="accent1"/>
                      </a:solidFill>
                      <a:prstDash val="solid"/>
                      <a:round/>
                      <a:headEnd type="none" w="sm" len="sm"/>
                      <a:tailEnd type="none" w="sm" len="sm"/>
                    </a:lnB>
                    <a:lnTlToBr>
                      <a:noFill/>
                    </a:lnTlToBr>
                    <a:lnBlToTr>
                      <a:noFill/>
                    </a:lnBlToTr>
                    <a:noFill/>
                  </a:tcPr>
                </a:tc>
                <a:tc>
                  <a:txBody>
                    <a:bodyPr/>
                    <a:lstStyle/>
                    <a:p>
                      <a:pPr algn="ctr" fontAlgn="b"/>
                      <a:r>
                        <a:rPr lang="en-US" sz="1600" b="0" i="0" u="none" strike="noStrike">
                          <a:solidFill>
                            <a:srgbClr val="000000"/>
                          </a:solidFill>
                          <a:latin typeface="+mn-lt"/>
                        </a:rPr>
                        <a:t>4%</a:t>
                      </a:r>
                    </a:p>
                  </a:txBody>
                  <a:tcPr anchor="ctr">
                    <a:lnL>
                      <a:noFill/>
                    </a:lnL>
                    <a:lnR>
                      <a:noFill/>
                    </a:lnR>
                    <a:lnT>
                      <a:noFill/>
                    </a:lnT>
                    <a:lnB w="12700" cap="flat" cmpd="sng" algn="ctr">
                      <a:solidFill>
                        <a:schemeClr val="accent1"/>
                      </a:solidFill>
                      <a:prstDash val="solid"/>
                      <a:round/>
                      <a:headEnd type="none" w="sm" len="sm"/>
                      <a:tailEnd type="none" w="sm" len="sm"/>
                    </a:lnB>
                    <a:lnTlToBr>
                      <a:noFill/>
                    </a:lnTlToBr>
                    <a:lnBlToTr>
                      <a:noFill/>
                    </a:lnBlToTr>
                    <a:noFill/>
                  </a:tcPr>
                </a:tc>
                <a:tc>
                  <a:txBody>
                    <a:bodyPr/>
                    <a:lstStyle/>
                    <a:p>
                      <a:pPr algn="ctr" fontAlgn="b"/>
                      <a:r>
                        <a:rPr lang="en-US" sz="1600" b="0" i="0" u="none" strike="noStrike" dirty="0">
                          <a:solidFill>
                            <a:srgbClr val="000000"/>
                          </a:solidFill>
                          <a:latin typeface="+mn-lt"/>
                        </a:rPr>
                        <a:t>$4,288,235 </a:t>
                      </a:r>
                    </a:p>
                  </a:txBody>
                  <a:tcPr anchor="ctr">
                    <a:lnL>
                      <a:noFill/>
                    </a:lnL>
                    <a:lnR w="12700" cap="flat" cmpd="sng" algn="ctr">
                      <a:solidFill>
                        <a:schemeClr val="accent1"/>
                      </a:solidFill>
                      <a:prstDash val="solid"/>
                      <a:round/>
                      <a:headEnd type="none" w="sm" len="sm"/>
                      <a:tailEnd type="none" w="sm" len="sm"/>
                    </a:lnR>
                    <a:lnT>
                      <a:noFill/>
                    </a:lnT>
                    <a:lnB w="12700" cap="flat" cmpd="sng" algn="ctr">
                      <a:solidFill>
                        <a:schemeClr val="accent1"/>
                      </a:solidFill>
                      <a:prstDash val="solid"/>
                      <a:round/>
                      <a:headEnd type="none" w="sm" len="sm"/>
                      <a:tailEnd type="none" w="sm" len="sm"/>
                    </a:lnB>
                    <a:lnTlToBr>
                      <a:noFill/>
                    </a:lnTlToBr>
                    <a:lnBlToTr>
                      <a:noFill/>
                    </a:lnBlToTr>
                    <a:noFill/>
                  </a:tcPr>
                </a:tc>
              </a:tr>
            </a:tbl>
          </a:graphicData>
        </a:graphic>
      </p:graphicFrame>
      <p:sp>
        <p:nvSpPr>
          <p:cNvPr id="16432" name="Text Box 39"/>
          <p:cNvSpPr txBox="1">
            <a:spLocks noChangeArrowheads="1"/>
          </p:cNvSpPr>
          <p:nvPr/>
        </p:nvSpPr>
        <p:spPr bwMode="auto">
          <a:xfrm>
            <a:off x="152400" y="5715000"/>
            <a:ext cx="7772400" cy="246063"/>
          </a:xfrm>
          <a:prstGeom prst="rect">
            <a:avLst/>
          </a:prstGeom>
          <a:noFill/>
          <a:ln w="28575">
            <a:noFill/>
            <a:miter lim="800000"/>
            <a:headEnd type="none" w="sm" len="sm"/>
            <a:tailEnd type="none" w="sm" len="sm"/>
          </a:ln>
        </p:spPr>
        <p:txBody>
          <a:bodyPr>
            <a:spAutoFit/>
          </a:bodyPr>
          <a:lstStyle/>
          <a:p>
            <a:pPr eaLnBrk="0" hangingPunct="0">
              <a:defRPr/>
            </a:pPr>
            <a:r>
              <a:rPr lang="en-US" sz="1000" dirty="0">
                <a:latin typeface="+mn-lt"/>
              </a:rPr>
              <a:t>N=249 CRICO PL cases asserted 1/1/04-11/30/09 with a high severity injury and diagnosis-related major allegation.</a:t>
            </a:r>
          </a:p>
        </p:txBody>
      </p:sp>
    </p:spTree>
    <p:extLst>
      <p:ext uri="{BB962C8B-B14F-4D97-AF65-F5344CB8AC3E}">
        <p14:creationId xmlns:p14="http://schemas.microsoft.com/office/powerpoint/2010/main" val="291975009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p:cNvSpPr>
            <a:spLocks noGrp="1" noChangeArrowheads="1"/>
          </p:cNvSpPr>
          <p:nvPr>
            <p:ph type="title"/>
          </p:nvPr>
        </p:nvSpPr>
        <p:spPr/>
        <p:txBody>
          <a:bodyPr/>
          <a:lstStyle/>
          <a:p>
            <a:pPr eaLnBrk="1" hangingPunct="1"/>
            <a:r>
              <a:rPr lang="en-US" altLang="en-US" smtClean="0"/>
              <a:t>Diagnosis claims:  case types</a:t>
            </a:r>
          </a:p>
        </p:txBody>
      </p:sp>
      <p:sp>
        <p:nvSpPr>
          <p:cNvPr id="22531" name="Rectangle 3"/>
          <p:cNvSpPr>
            <a:spLocks noGrp="1" noChangeArrowheads="1"/>
          </p:cNvSpPr>
          <p:nvPr>
            <p:ph sz="half" idx="1"/>
          </p:nvPr>
        </p:nvSpPr>
        <p:spPr/>
        <p:txBody>
          <a:bodyPr>
            <a:normAutofit fontScale="92500" lnSpcReduction="20000"/>
          </a:bodyPr>
          <a:lstStyle/>
          <a:p>
            <a:pPr eaLnBrk="1" hangingPunct="1">
              <a:buFont typeface="Wingdings" pitchFamily="2" charset="2"/>
              <a:buNone/>
            </a:pPr>
            <a:r>
              <a:rPr lang="en-US" altLang="en-US" b="1" dirty="0" smtClean="0"/>
              <a:t>Clinical Case Type</a:t>
            </a:r>
          </a:p>
          <a:p>
            <a:pPr eaLnBrk="1" hangingPunct="1">
              <a:buFont typeface="Wingdings" panose="05000000000000000000" pitchFamily="2" charset="2"/>
              <a:buChar char="§"/>
            </a:pPr>
            <a:r>
              <a:rPr lang="en-US" altLang="en-US" dirty="0" smtClean="0"/>
              <a:t>Prostate cancer</a:t>
            </a:r>
          </a:p>
          <a:p>
            <a:pPr eaLnBrk="1" hangingPunct="1">
              <a:buFont typeface="Wingdings" panose="05000000000000000000" pitchFamily="2" charset="2"/>
              <a:buChar char="§"/>
            </a:pPr>
            <a:r>
              <a:rPr lang="en-US" altLang="en-US" dirty="0" smtClean="0"/>
              <a:t>Colorectal cancer</a:t>
            </a:r>
          </a:p>
          <a:p>
            <a:pPr eaLnBrk="1" hangingPunct="1">
              <a:buFont typeface="Wingdings" panose="05000000000000000000" pitchFamily="2" charset="2"/>
              <a:buChar char="§"/>
            </a:pPr>
            <a:r>
              <a:rPr lang="en-US" altLang="en-US" dirty="0" smtClean="0"/>
              <a:t>Lung</a:t>
            </a:r>
          </a:p>
          <a:p>
            <a:pPr eaLnBrk="1" hangingPunct="1">
              <a:buFont typeface="Wingdings" panose="05000000000000000000" pitchFamily="2" charset="2"/>
              <a:buChar char="§"/>
            </a:pPr>
            <a:r>
              <a:rPr lang="en-US" altLang="en-US" dirty="0" smtClean="0"/>
              <a:t>Uterus</a:t>
            </a:r>
          </a:p>
          <a:p>
            <a:pPr eaLnBrk="1" hangingPunct="1">
              <a:buFont typeface="Wingdings" panose="05000000000000000000" pitchFamily="2" charset="2"/>
              <a:buChar char="§"/>
            </a:pPr>
            <a:r>
              <a:rPr lang="en-US" altLang="en-US" dirty="0" smtClean="0"/>
              <a:t>Breast cancer</a:t>
            </a:r>
          </a:p>
          <a:p>
            <a:pPr eaLnBrk="1" hangingPunct="1">
              <a:buFont typeface="Wingdings" panose="05000000000000000000" pitchFamily="2" charset="2"/>
              <a:buChar char="§"/>
            </a:pPr>
            <a:r>
              <a:rPr lang="en-US" altLang="en-US" dirty="0" smtClean="0"/>
              <a:t>Myocardial infarction</a:t>
            </a:r>
          </a:p>
          <a:p>
            <a:pPr eaLnBrk="1" hangingPunct="1">
              <a:buFont typeface="Wingdings" panose="05000000000000000000" pitchFamily="2" charset="2"/>
              <a:buChar char="§"/>
            </a:pPr>
            <a:r>
              <a:rPr lang="en-US" altLang="en-US" dirty="0" smtClean="0"/>
              <a:t>Stroke</a:t>
            </a:r>
          </a:p>
          <a:p>
            <a:pPr eaLnBrk="1" hangingPunct="1">
              <a:buFont typeface="Wingdings" panose="05000000000000000000" pitchFamily="2" charset="2"/>
              <a:buChar char="§"/>
            </a:pPr>
            <a:r>
              <a:rPr lang="en-US" altLang="en-US" dirty="0" smtClean="0"/>
              <a:t>Other cancers</a:t>
            </a:r>
          </a:p>
        </p:txBody>
      </p:sp>
      <p:sp>
        <p:nvSpPr>
          <p:cNvPr id="22532" name="Rectangle 4"/>
          <p:cNvSpPr>
            <a:spLocks noGrp="1" noChangeArrowheads="1"/>
          </p:cNvSpPr>
          <p:nvPr>
            <p:ph sz="half" idx="2"/>
          </p:nvPr>
        </p:nvSpPr>
        <p:spPr>
          <a:xfrm>
            <a:off x="4572000" y="1600200"/>
            <a:ext cx="4114800" cy="4724400"/>
          </a:xfrm>
        </p:spPr>
        <p:txBody>
          <a:bodyPr>
            <a:noAutofit/>
          </a:bodyPr>
          <a:lstStyle/>
          <a:p>
            <a:pPr eaLnBrk="1" hangingPunct="1">
              <a:lnSpc>
                <a:spcPct val="80000"/>
              </a:lnSpc>
              <a:buFont typeface="Wingdings" panose="05000000000000000000" pitchFamily="2" charset="2"/>
              <a:buChar char="§"/>
            </a:pPr>
            <a:r>
              <a:rPr lang="en-US" altLang="en-US" sz="2000" b="1" dirty="0" smtClean="0"/>
              <a:t>Process/Skills Case Type</a:t>
            </a:r>
          </a:p>
          <a:p>
            <a:pPr>
              <a:buFont typeface="Wingdings" panose="05000000000000000000" pitchFamily="2" charset="2"/>
              <a:buChar char="§"/>
            </a:pPr>
            <a:r>
              <a:rPr lang="en-US" altLang="en-US" sz="2000" dirty="0"/>
              <a:t>Diagnostic skills</a:t>
            </a:r>
          </a:p>
          <a:p>
            <a:pPr marL="742950" lvl="2" indent="-342900">
              <a:buFont typeface="Wingdings" panose="05000000000000000000" pitchFamily="2" charset="2"/>
              <a:buChar char="§"/>
            </a:pPr>
            <a:r>
              <a:rPr lang="en-US" altLang="en-US" dirty="0">
                <a:ea typeface="+mn-ea"/>
                <a:cs typeface="+mn-cs"/>
              </a:rPr>
              <a:t>Failure to consider a differential diagnosis</a:t>
            </a:r>
          </a:p>
          <a:p>
            <a:pPr marL="742950" lvl="2" indent="-342900">
              <a:buFont typeface="Wingdings" panose="05000000000000000000" pitchFamily="2" charset="2"/>
              <a:buChar char="§"/>
            </a:pPr>
            <a:r>
              <a:rPr lang="en-US" altLang="en-US" dirty="0">
                <a:ea typeface="+mn-ea"/>
                <a:cs typeface="+mn-cs"/>
              </a:rPr>
              <a:t>Failure to order additional tests </a:t>
            </a:r>
          </a:p>
          <a:p>
            <a:pPr>
              <a:buFont typeface="Wingdings" panose="05000000000000000000" pitchFamily="2" charset="2"/>
              <a:buChar char="§"/>
            </a:pPr>
            <a:r>
              <a:rPr lang="en-US" altLang="en-US" sz="2000" dirty="0"/>
              <a:t>Diagnostic judgment</a:t>
            </a:r>
          </a:p>
          <a:p>
            <a:pPr marL="742950" lvl="2" indent="-342900">
              <a:buFont typeface="Wingdings" panose="05000000000000000000" pitchFamily="2" charset="2"/>
              <a:buChar char="§"/>
            </a:pPr>
            <a:r>
              <a:rPr lang="en-US" altLang="en-US" dirty="0">
                <a:ea typeface="+mn-ea"/>
                <a:cs typeface="+mn-cs"/>
              </a:rPr>
              <a:t>Incorrect interpretation of clinical data</a:t>
            </a:r>
          </a:p>
          <a:p>
            <a:pPr>
              <a:buFont typeface="Wingdings" panose="05000000000000000000" pitchFamily="2" charset="2"/>
              <a:buChar char="§"/>
            </a:pPr>
            <a:r>
              <a:rPr lang="en-US" altLang="en-US" sz="2000" dirty="0"/>
              <a:t>Failure to screen; failure to assess/update history</a:t>
            </a:r>
          </a:p>
          <a:p>
            <a:pPr>
              <a:buFont typeface="Wingdings" panose="05000000000000000000" pitchFamily="2" charset="2"/>
              <a:buChar char="§"/>
            </a:pPr>
            <a:r>
              <a:rPr lang="en-US" altLang="en-US" sz="2000" dirty="0"/>
              <a:t>Failure to receive critical test results</a:t>
            </a:r>
          </a:p>
          <a:p>
            <a:pPr>
              <a:buFont typeface="Wingdings" panose="05000000000000000000" pitchFamily="2" charset="2"/>
              <a:buChar char="§"/>
            </a:pPr>
            <a:r>
              <a:rPr lang="en-US" altLang="en-US" sz="2000" dirty="0"/>
              <a:t>Failure to follow up on abnormal test result</a:t>
            </a:r>
          </a:p>
        </p:txBody>
      </p:sp>
    </p:spTree>
    <p:extLst>
      <p:ext uri="{BB962C8B-B14F-4D97-AF65-F5344CB8AC3E}">
        <p14:creationId xmlns:p14="http://schemas.microsoft.com/office/powerpoint/2010/main" val="112066272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Slide Number Placeholder 5"/>
          <p:cNvSpPr txBox="1">
            <a:spLocks noGrp="1"/>
          </p:cNvSpPr>
          <p:nvPr/>
        </p:nvSpPr>
        <p:spPr>
          <a:xfrm>
            <a:off x="6553200" y="6356350"/>
            <a:ext cx="2133600" cy="365125"/>
          </a:xfrm>
          <a:prstGeom prst="rect">
            <a:avLst/>
          </a:prstGeom>
          <a:noFill/>
          <a:ln>
            <a:miter lim="800000"/>
            <a:headEnd/>
            <a:tailEnd/>
          </a:ln>
        </p:spPr>
        <p:txBody>
          <a:bodyPr anchor="ctr"/>
          <a:lstStyle/>
          <a:p>
            <a:pPr algn="r" eaLnBrk="1" fontAlgn="auto" hangingPunct="1">
              <a:spcBef>
                <a:spcPts val="0"/>
              </a:spcBef>
              <a:spcAft>
                <a:spcPts val="0"/>
              </a:spcAft>
              <a:defRPr/>
            </a:pPr>
            <a:fld id="{8CF4BFA2-AD32-48F4-A31D-1BFB95E5D976}" type="slidenum">
              <a:rPr lang="en-US" sz="1200">
                <a:solidFill>
                  <a:schemeClr val="tx1">
                    <a:tint val="75000"/>
                  </a:schemeClr>
                </a:solidFill>
                <a:latin typeface="+mn-lt"/>
              </a:rPr>
              <a:pPr algn="r" eaLnBrk="1" fontAlgn="auto" hangingPunct="1">
                <a:spcBef>
                  <a:spcPts val="0"/>
                </a:spcBef>
                <a:spcAft>
                  <a:spcPts val="0"/>
                </a:spcAft>
                <a:defRPr/>
              </a:pPr>
              <a:t>14</a:t>
            </a:fld>
            <a:endParaRPr lang="en-US" sz="1200">
              <a:solidFill>
                <a:schemeClr val="tx1">
                  <a:tint val="75000"/>
                </a:schemeClr>
              </a:solidFill>
              <a:latin typeface="+mn-lt"/>
            </a:endParaRPr>
          </a:p>
        </p:txBody>
      </p:sp>
      <p:sp>
        <p:nvSpPr>
          <p:cNvPr id="5123" name="Rectangle 2"/>
          <p:cNvSpPr>
            <a:spLocks noGrp="1" noChangeArrowheads="1"/>
          </p:cNvSpPr>
          <p:nvPr>
            <p:ph type="title" idx="4294967295"/>
          </p:nvPr>
        </p:nvSpPr>
        <p:spPr>
          <a:xfrm>
            <a:off x="685800" y="228600"/>
            <a:ext cx="7772400" cy="1143000"/>
          </a:xfrm>
        </p:spPr>
        <p:txBody>
          <a:bodyPr anchor="ctr">
            <a:normAutofit fontScale="90000"/>
          </a:bodyPr>
          <a:lstStyle/>
          <a:p>
            <a:pPr eaLnBrk="1" hangingPunct="1"/>
            <a:r>
              <a:rPr lang="en-US" altLang="en-US" dirty="0" smtClean="0"/>
              <a:t>Patient safety priorities </a:t>
            </a:r>
            <a:br>
              <a:rPr lang="en-US" altLang="en-US" dirty="0" smtClean="0"/>
            </a:br>
            <a:r>
              <a:rPr lang="en-US" altLang="en-US" dirty="0" smtClean="0"/>
              <a:t>in ambulatory care </a:t>
            </a:r>
          </a:p>
        </p:txBody>
      </p:sp>
      <p:sp>
        <p:nvSpPr>
          <p:cNvPr id="5124" name="Rectangle 3"/>
          <p:cNvSpPr>
            <a:spLocks noGrp="1" noChangeArrowheads="1"/>
          </p:cNvSpPr>
          <p:nvPr>
            <p:ph type="body" idx="4294967295"/>
          </p:nvPr>
        </p:nvSpPr>
        <p:spPr>
          <a:xfrm>
            <a:off x="457200" y="1828800"/>
            <a:ext cx="7772400" cy="4411663"/>
          </a:xfrm>
        </p:spPr>
        <p:txBody>
          <a:bodyPr/>
          <a:lstStyle/>
          <a:p>
            <a:pPr eaLnBrk="1" hangingPunct="1">
              <a:lnSpc>
                <a:spcPct val="90000"/>
              </a:lnSpc>
              <a:buFontTx/>
              <a:buNone/>
            </a:pPr>
            <a:r>
              <a:rPr lang="en-US" altLang="en-US" sz="3400" dirty="0" smtClean="0"/>
              <a:t>3 key ambulatory safety process areas:</a:t>
            </a:r>
          </a:p>
          <a:p>
            <a:pPr eaLnBrk="1" hangingPunct="1">
              <a:lnSpc>
                <a:spcPct val="90000"/>
              </a:lnSpc>
              <a:buFontTx/>
              <a:buNone/>
            </a:pPr>
            <a:r>
              <a:rPr lang="en-US" altLang="en-US" sz="3400" dirty="0" smtClean="0"/>
              <a:t>	-Test result management</a:t>
            </a:r>
          </a:p>
          <a:p>
            <a:pPr eaLnBrk="1" hangingPunct="1">
              <a:lnSpc>
                <a:spcPct val="90000"/>
              </a:lnSpc>
              <a:buFontTx/>
              <a:buNone/>
            </a:pPr>
            <a:r>
              <a:rPr lang="en-US" altLang="en-US" sz="3400" dirty="0" smtClean="0"/>
              <a:t>	-Referral Management</a:t>
            </a:r>
          </a:p>
          <a:p>
            <a:pPr eaLnBrk="1" hangingPunct="1">
              <a:lnSpc>
                <a:spcPct val="90000"/>
              </a:lnSpc>
              <a:buFontTx/>
              <a:buNone/>
            </a:pPr>
            <a:r>
              <a:rPr lang="en-US" altLang="en-US" sz="3400" dirty="0" smtClean="0"/>
              <a:t>	-Medication Management </a:t>
            </a:r>
          </a:p>
          <a:p>
            <a:pPr eaLnBrk="1" hangingPunct="1">
              <a:lnSpc>
                <a:spcPct val="90000"/>
              </a:lnSpc>
              <a:buFontTx/>
              <a:buNone/>
            </a:pPr>
            <a:endParaRPr lang="en-US" altLang="en-US" sz="3400" dirty="0" smtClean="0"/>
          </a:p>
          <a:p>
            <a:pPr eaLnBrk="1" hangingPunct="1">
              <a:lnSpc>
                <a:spcPct val="90000"/>
              </a:lnSpc>
              <a:buFontTx/>
              <a:buNone/>
            </a:pPr>
            <a:r>
              <a:rPr lang="en-US" altLang="en-US" sz="3400" dirty="0" smtClean="0"/>
              <a:t>Plus Communication issues </a:t>
            </a:r>
          </a:p>
        </p:txBody>
      </p:sp>
    </p:spTree>
    <p:extLst>
      <p:ext uri="{BB962C8B-B14F-4D97-AF65-F5344CB8AC3E}">
        <p14:creationId xmlns:p14="http://schemas.microsoft.com/office/powerpoint/2010/main" val="3975030954"/>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Slide Number Placeholder 5"/>
          <p:cNvSpPr txBox="1">
            <a:spLocks noGrp="1"/>
          </p:cNvSpPr>
          <p:nvPr/>
        </p:nvSpPr>
        <p:spPr>
          <a:xfrm>
            <a:off x="6553200" y="6356350"/>
            <a:ext cx="2133600" cy="365125"/>
          </a:xfrm>
          <a:prstGeom prst="rect">
            <a:avLst/>
          </a:prstGeom>
          <a:noFill/>
          <a:ln>
            <a:miter lim="800000"/>
            <a:headEnd/>
            <a:tailEnd/>
          </a:ln>
        </p:spPr>
        <p:txBody>
          <a:bodyPr anchor="ctr"/>
          <a:lstStyle/>
          <a:p>
            <a:pPr algn="r" eaLnBrk="1" fontAlgn="auto" hangingPunct="1">
              <a:spcBef>
                <a:spcPts val="0"/>
              </a:spcBef>
              <a:spcAft>
                <a:spcPts val="0"/>
              </a:spcAft>
              <a:defRPr/>
            </a:pPr>
            <a:fld id="{BD4AAA13-D257-4043-8E77-4475A7D283F6}" type="slidenum">
              <a:rPr lang="en-US" sz="1200">
                <a:solidFill>
                  <a:schemeClr val="tx1">
                    <a:tint val="75000"/>
                  </a:schemeClr>
                </a:solidFill>
                <a:latin typeface="+mn-lt"/>
              </a:rPr>
              <a:pPr algn="r" eaLnBrk="1" fontAlgn="auto" hangingPunct="1">
                <a:spcBef>
                  <a:spcPts val="0"/>
                </a:spcBef>
                <a:spcAft>
                  <a:spcPts val="0"/>
                </a:spcAft>
                <a:defRPr/>
              </a:pPr>
              <a:t>15</a:t>
            </a:fld>
            <a:endParaRPr lang="en-US" sz="1200">
              <a:solidFill>
                <a:schemeClr val="tx1">
                  <a:tint val="75000"/>
                </a:schemeClr>
              </a:solidFill>
              <a:latin typeface="+mn-lt"/>
            </a:endParaRPr>
          </a:p>
        </p:txBody>
      </p:sp>
      <p:sp>
        <p:nvSpPr>
          <p:cNvPr id="6147" name="Rectangle 4"/>
          <p:cNvSpPr>
            <a:spLocks noGrp="1" noChangeArrowheads="1"/>
          </p:cNvSpPr>
          <p:nvPr>
            <p:ph type="title" idx="4294967295"/>
          </p:nvPr>
        </p:nvSpPr>
        <p:spPr/>
        <p:txBody>
          <a:bodyPr anchor="ctr"/>
          <a:lstStyle/>
          <a:p>
            <a:pPr eaLnBrk="1" hangingPunct="1"/>
            <a:r>
              <a:rPr lang="en-US" altLang="en-US" smtClean="0"/>
              <a:t>The “Big 3” Key Processes </a:t>
            </a:r>
          </a:p>
        </p:txBody>
      </p:sp>
      <p:sp>
        <p:nvSpPr>
          <p:cNvPr id="6148" name="Rectangle 5"/>
          <p:cNvSpPr>
            <a:spLocks noGrp="1" noChangeArrowheads="1"/>
          </p:cNvSpPr>
          <p:nvPr>
            <p:ph type="body" idx="4294967295"/>
          </p:nvPr>
        </p:nvSpPr>
        <p:spPr>
          <a:xfrm>
            <a:off x="304800" y="1524000"/>
            <a:ext cx="8382000" cy="4525963"/>
          </a:xfrm>
        </p:spPr>
        <p:txBody>
          <a:bodyPr/>
          <a:lstStyle/>
          <a:p>
            <a:pPr eaLnBrk="1" hangingPunct="1">
              <a:buFont typeface="Wingdings" panose="05000000000000000000" pitchFamily="2" charset="2"/>
              <a:buChar char="§"/>
            </a:pPr>
            <a:r>
              <a:rPr lang="en-US" altLang="en-US" dirty="0" smtClean="0"/>
              <a:t>Test ordering &amp; Results Management</a:t>
            </a:r>
          </a:p>
          <a:p>
            <a:pPr lvl="1" eaLnBrk="1" hangingPunct="1">
              <a:buFont typeface="Wingdings" panose="05000000000000000000" pitchFamily="2" charset="2"/>
              <a:buChar char="§"/>
            </a:pPr>
            <a:r>
              <a:rPr lang="en-US" altLang="en-US" dirty="0" smtClean="0"/>
              <a:t>Handling critical results, communication to patient </a:t>
            </a:r>
          </a:p>
          <a:p>
            <a:pPr eaLnBrk="1" hangingPunct="1">
              <a:buFont typeface="Wingdings" panose="05000000000000000000" pitchFamily="2" charset="2"/>
              <a:buChar char="§"/>
            </a:pPr>
            <a:r>
              <a:rPr lang="en-US" altLang="en-US" dirty="0" smtClean="0"/>
              <a:t>Follow-up and Referral Management</a:t>
            </a:r>
          </a:p>
          <a:p>
            <a:pPr lvl="1" eaLnBrk="1" hangingPunct="1">
              <a:buFont typeface="Wingdings" panose="05000000000000000000" pitchFamily="2" charset="2"/>
              <a:buChar char="§"/>
            </a:pPr>
            <a:r>
              <a:rPr lang="en-US" altLang="en-US" dirty="0" smtClean="0"/>
              <a:t>Ensuring reliable and timely referrals and f/up for potentially serious problems</a:t>
            </a:r>
          </a:p>
          <a:p>
            <a:pPr eaLnBrk="1" hangingPunct="1">
              <a:buFont typeface="Wingdings" panose="05000000000000000000" pitchFamily="2" charset="2"/>
              <a:buChar char="§"/>
            </a:pPr>
            <a:r>
              <a:rPr lang="en-US" altLang="en-US" dirty="0" smtClean="0"/>
              <a:t>Medication Management</a:t>
            </a:r>
          </a:p>
          <a:p>
            <a:pPr lvl="1" eaLnBrk="1" hangingPunct="1">
              <a:buFont typeface="Wingdings" panose="05000000000000000000" pitchFamily="2" charset="2"/>
              <a:buChar char="§"/>
            </a:pPr>
            <a:r>
              <a:rPr lang="en-US" altLang="en-US" dirty="0" smtClean="0"/>
              <a:t>High risk meds, monitoring, CDS, </a:t>
            </a:r>
          </a:p>
        </p:txBody>
      </p:sp>
    </p:spTree>
    <p:extLst>
      <p:ext uri="{BB962C8B-B14F-4D97-AF65-F5344CB8AC3E}">
        <p14:creationId xmlns:p14="http://schemas.microsoft.com/office/powerpoint/2010/main" val="4202521406"/>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Slide Number Placeholder 5"/>
          <p:cNvSpPr txBox="1">
            <a:spLocks noGrp="1"/>
          </p:cNvSpPr>
          <p:nvPr/>
        </p:nvSpPr>
        <p:spPr>
          <a:xfrm>
            <a:off x="6553200" y="6356350"/>
            <a:ext cx="2133600" cy="365125"/>
          </a:xfrm>
          <a:prstGeom prst="rect">
            <a:avLst/>
          </a:prstGeom>
          <a:noFill/>
          <a:ln>
            <a:miter lim="800000"/>
            <a:headEnd/>
            <a:tailEnd/>
          </a:ln>
        </p:spPr>
        <p:txBody>
          <a:bodyPr anchor="ctr"/>
          <a:lstStyle/>
          <a:p>
            <a:pPr algn="r" eaLnBrk="1" fontAlgn="auto" hangingPunct="1">
              <a:spcBef>
                <a:spcPts val="0"/>
              </a:spcBef>
              <a:spcAft>
                <a:spcPts val="0"/>
              </a:spcAft>
              <a:defRPr/>
            </a:pPr>
            <a:fld id="{3B30546F-D53B-4252-B8CF-C2474B6037B9}" type="slidenum">
              <a:rPr lang="en-US" sz="1200">
                <a:solidFill>
                  <a:schemeClr val="tx1">
                    <a:tint val="75000"/>
                  </a:schemeClr>
                </a:solidFill>
                <a:latin typeface="+mn-lt"/>
              </a:rPr>
              <a:pPr algn="r" eaLnBrk="1" fontAlgn="auto" hangingPunct="1">
                <a:spcBef>
                  <a:spcPts val="0"/>
                </a:spcBef>
                <a:spcAft>
                  <a:spcPts val="0"/>
                </a:spcAft>
                <a:defRPr/>
              </a:pPr>
              <a:t>16</a:t>
            </a:fld>
            <a:endParaRPr lang="en-US" sz="1200">
              <a:solidFill>
                <a:schemeClr val="tx1">
                  <a:tint val="75000"/>
                </a:schemeClr>
              </a:solidFill>
              <a:latin typeface="+mn-lt"/>
            </a:endParaRPr>
          </a:p>
        </p:txBody>
      </p:sp>
      <p:sp>
        <p:nvSpPr>
          <p:cNvPr id="7171" name="Rectangle 2"/>
          <p:cNvSpPr>
            <a:spLocks noGrp="1" noChangeArrowheads="1"/>
          </p:cNvSpPr>
          <p:nvPr>
            <p:ph type="title" idx="4294967295"/>
          </p:nvPr>
        </p:nvSpPr>
        <p:spPr/>
        <p:txBody>
          <a:bodyPr anchor="ctr"/>
          <a:lstStyle/>
          <a:p>
            <a:pPr eaLnBrk="1" hangingPunct="1">
              <a:lnSpc>
                <a:spcPct val="80000"/>
              </a:lnSpc>
            </a:pPr>
            <a:r>
              <a:rPr lang="en-US" altLang="en-US" b="0" dirty="0" smtClean="0"/>
              <a:t>Improved communication:</a:t>
            </a:r>
            <a:r>
              <a:rPr lang="en-US" altLang="en-US" b="0" u="sng" dirty="0" smtClean="0"/>
              <a:t/>
            </a:r>
            <a:br>
              <a:rPr lang="en-US" altLang="en-US" b="0" u="sng" dirty="0" smtClean="0"/>
            </a:br>
            <a:r>
              <a:rPr lang="en-US" altLang="en-US" sz="1900" i="1" dirty="0" smtClean="0"/>
              <a:t>Domains of improved communication for safer office care</a:t>
            </a:r>
            <a:r>
              <a:rPr lang="en-US" altLang="en-US" sz="1100" dirty="0" smtClean="0"/>
              <a:t> </a:t>
            </a:r>
            <a:r>
              <a:rPr lang="en-US" altLang="en-US" sz="3000" dirty="0" smtClean="0"/>
              <a:t> </a:t>
            </a:r>
            <a:r>
              <a:rPr lang="en-US" altLang="en-US" sz="3000" b="0" u="sng" dirty="0" smtClean="0"/>
              <a:t> </a:t>
            </a:r>
          </a:p>
        </p:txBody>
      </p:sp>
      <p:sp>
        <p:nvSpPr>
          <p:cNvPr id="7172" name="Rectangle 3"/>
          <p:cNvSpPr>
            <a:spLocks noGrp="1" noChangeArrowheads="1"/>
          </p:cNvSpPr>
          <p:nvPr>
            <p:ph type="body" idx="4294967295"/>
          </p:nvPr>
        </p:nvSpPr>
        <p:spPr>
          <a:xfrm>
            <a:off x="228600" y="1524000"/>
            <a:ext cx="8686800" cy="5105400"/>
          </a:xfrm>
        </p:spPr>
        <p:txBody>
          <a:bodyPr/>
          <a:lstStyle/>
          <a:p>
            <a:pPr eaLnBrk="1" hangingPunct="1">
              <a:buFont typeface="Wingdings" panose="05000000000000000000" pitchFamily="2" charset="2"/>
              <a:buChar char="§"/>
            </a:pPr>
            <a:r>
              <a:rPr lang="en-US" altLang="en-US" sz="2800" dirty="0" smtClean="0"/>
              <a:t>Among practice staff/care team members </a:t>
            </a:r>
          </a:p>
          <a:p>
            <a:pPr>
              <a:buFont typeface="Wingdings" panose="05000000000000000000" pitchFamily="2" charset="2"/>
              <a:buChar char="§"/>
            </a:pPr>
            <a:r>
              <a:rPr lang="en-US" altLang="en-US" sz="2800" dirty="0"/>
              <a:t>Around 3 risk-prone key processes – across settings</a:t>
            </a:r>
          </a:p>
          <a:p>
            <a:pPr lvl="1">
              <a:buFont typeface="Wingdings" panose="05000000000000000000" pitchFamily="2" charset="2"/>
              <a:buChar char="§"/>
            </a:pPr>
            <a:r>
              <a:rPr lang="en-US" altLang="en-US" dirty="0"/>
              <a:t>Lab test, referral, medication </a:t>
            </a:r>
            <a:r>
              <a:rPr lang="en-US" altLang="en-US" dirty="0" smtClean="0"/>
              <a:t>management</a:t>
            </a:r>
            <a:endParaRPr lang="en-US" altLang="en-US" sz="2800" dirty="0" smtClean="0"/>
          </a:p>
          <a:p>
            <a:pPr eaLnBrk="1" hangingPunct="1">
              <a:buFont typeface="Wingdings" panose="05000000000000000000" pitchFamily="2" charset="2"/>
              <a:buChar char="§"/>
            </a:pPr>
            <a:r>
              <a:rPr lang="en-US" altLang="en-US" sz="2800" dirty="0" smtClean="0"/>
              <a:t>With patients during and between encounters</a:t>
            </a:r>
          </a:p>
          <a:p>
            <a:pPr eaLnBrk="1" hangingPunct="1">
              <a:buFont typeface="Wingdings" panose="05000000000000000000" pitchFamily="2" charset="2"/>
              <a:buChar char="§"/>
            </a:pPr>
            <a:r>
              <a:rPr lang="en-US" altLang="en-US" sz="2800" dirty="0" smtClean="0"/>
              <a:t>With patients/families after adverse event</a:t>
            </a:r>
          </a:p>
          <a:p>
            <a:pPr eaLnBrk="1" hangingPunct="1">
              <a:buFont typeface="Wingdings" panose="05000000000000000000" pitchFamily="2" charset="2"/>
              <a:buChar char="§"/>
            </a:pPr>
            <a:r>
              <a:rPr lang="en-US" altLang="en-US" sz="2800" dirty="0" smtClean="0"/>
              <a:t>Hearing patients’ concerns and ideas</a:t>
            </a:r>
          </a:p>
          <a:p>
            <a:pPr marL="0" indent="0" eaLnBrk="1" hangingPunct="1">
              <a:buNone/>
            </a:pPr>
            <a:endParaRPr lang="en-US" altLang="en-US" sz="2600" dirty="0" smtClean="0"/>
          </a:p>
        </p:txBody>
      </p:sp>
    </p:spTree>
    <p:extLst>
      <p:ext uri="{BB962C8B-B14F-4D97-AF65-F5344CB8AC3E}">
        <p14:creationId xmlns:p14="http://schemas.microsoft.com/office/powerpoint/2010/main" val="3910929812"/>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Overview</a:t>
            </a:r>
            <a:endParaRPr lang="en-US" dirty="0"/>
          </a:p>
        </p:txBody>
      </p:sp>
      <p:sp>
        <p:nvSpPr>
          <p:cNvPr id="3" name="Content Placeholder 2"/>
          <p:cNvSpPr>
            <a:spLocks noGrp="1"/>
          </p:cNvSpPr>
          <p:nvPr>
            <p:ph idx="1"/>
          </p:nvPr>
        </p:nvSpPr>
        <p:spPr>
          <a:xfrm>
            <a:off x="288524" y="1609077"/>
            <a:ext cx="8703076" cy="4525963"/>
          </a:xfrm>
        </p:spPr>
        <p:txBody>
          <a:bodyPr>
            <a:normAutofit/>
          </a:bodyPr>
          <a:lstStyle/>
          <a:p>
            <a:pPr>
              <a:buFont typeface="Wingdings" panose="05000000000000000000" pitchFamily="2" charset="2"/>
              <a:buChar char="§"/>
            </a:pPr>
            <a:r>
              <a:rPr lang="en-US" dirty="0" smtClean="0"/>
              <a:t>Patient safety in Office Practice/Ambulatory Care</a:t>
            </a:r>
          </a:p>
          <a:p>
            <a:pPr>
              <a:buFont typeface="Wingdings" panose="05000000000000000000" pitchFamily="2" charset="2"/>
              <a:buChar char="§"/>
            </a:pPr>
            <a:r>
              <a:rPr lang="en-US" b="1" dirty="0" smtClean="0"/>
              <a:t>Science of Patient Safety: Systems thinking and Safety culture</a:t>
            </a:r>
          </a:p>
          <a:p>
            <a:pPr>
              <a:buFont typeface="Wingdings" panose="05000000000000000000" pitchFamily="2" charset="2"/>
              <a:buChar char="§"/>
            </a:pPr>
            <a:r>
              <a:rPr lang="en-US" dirty="0" smtClean="0"/>
              <a:t>Effective improvement strategies – the Model for Improvement</a:t>
            </a:r>
          </a:p>
          <a:p>
            <a:pPr>
              <a:buFont typeface="Wingdings" panose="05000000000000000000" pitchFamily="2" charset="2"/>
              <a:buChar char="§"/>
            </a:pPr>
            <a:r>
              <a:rPr lang="en-US" dirty="0" smtClean="0"/>
              <a:t>The Mount Auburn Practice Improvement Program, built on the successful AHRQ-funded PROMISES program</a:t>
            </a:r>
            <a:endParaRPr lang="en-US" dirty="0"/>
          </a:p>
        </p:txBody>
      </p:sp>
    </p:spTree>
    <p:extLst>
      <p:ext uri="{BB962C8B-B14F-4D97-AF65-F5344CB8AC3E}">
        <p14:creationId xmlns:p14="http://schemas.microsoft.com/office/powerpoint/2010/main" val="2195594339"/>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
            </a:r>
            <a:br>
              <a:rPr lang="en-US" b="1" dirty="0" smtClean="0"/>
            </a:br>
            <a:r>
              <a:rPr lang="en-US" dirty="0" smtClean="0"/>
              <a:t>Science </a:t>
            </a:r>
            <a:r>
              <a:rPr lang="en-US" dirty="0"/>
              <a:t>of Patient </a:t>
            </a:r>
            <a:r>
              <a:rPr lang="en-US" dirty="0" smtClean="0"/>
              <a:t>Safety</a:t>
            </a:r>
            <a:r>
              <a:rPr lang="en-US" dirty="0"/>
              <a:t/>
            </a:r>
            <a:br>
              <a:rPr lang="en-US" dirty="0"/>
            </a:br>
            <a:endParaRPr lang="en-US" dirty="0"/>
          </a:p>
        </p:txBody>
      </p:sp>
      <p:sp>
        <p:nvSpPr>
          <p:cNvPr id="3" name="Content Placeholder 2"/>
          <p:cNvSpPr>
            <a:spLocks noGrp="1"/>
          </p:cNvSpPr>
          <p:nvPr>
            <p:ph idx="1"/>
          </p:nvPr>
        </p:nvSpPr>
        <p:spPr/>
        <p:txBody>
          <a:bodyPr/>
          <a:lstStyle/>
          <a:p>
            <a:pPr>
              <a:buFont typeface="Wingdings" panose="05000000000000000000" pitchFamily="2" charset="2"/>
              <a:buChar char="§"/>
            </a:pPr>
            <a:r>
              <a:rPr lang="en-US" dirty="0"/>
              <a:t>Systems thinking </a:t>
            </a:r>
            <a:endParaRPr lang="en-US" dirty="0" smtClean="0"/>
          </a:p>
          <a:p>
            <a:pPr lvl="1">
              <a:buFont typeface="Wingdings" panose="05000000000000000000" pitchFamily="2" charset="2"/>
              <a:buChar char="§"/>
            </a:pPr>
            <a:r>
              <a:rPr lang="en-US" dirty="0" smtClean="0"/>
              <a:t>Design of work processes</a:t>
            </a:r>
          </a:p>
          <a:p>
            <a:pPr>
              <a:buFont typeface="Wingdings" panose="05000000000000000000" pitchFamily="2" charset="2"/>
              <a:buChar char="§"/>
            </a:pPr>
            <a:endParaRPr lang="en-US" dirty="0"/>
          </a:p>
          <a:p>
            <a:pPr>
              <a:buFont typeface="Wingdings" panose="05000000000000000000" pitchFamily="2" charset="2"/>
              <a:buChar char="§"/>
            </a:pPr>
            <a:r>
              <a:rPr lang="en-US" dirty="0" smtClean="0"/>
              <a:t> </a:t>
            </a:r>
            <a:r>
              <a:rPr lang="en-US" dirty="0"/>
              <a:t>Safety </a:t>
            </a:r>
            <a:r>
              <a:rPr lang="en-US" dirty="0" smtClean="0"/>
              <a:t>culture</a:t>
            </a:r>
          </a:p>
          <a:p>
            <a:pPr lvl="1">
              <a:buFont typeface="Wingdings" panose="05000000000000000000" pitchFamily="2" charset="2"/>
              <a:buChar char="§"/>
            </a:pPr>
            <a:r>
              <a:rPr lang="en-US" dirty="0" smtClean="0"/>
              <a:t>Leadership &amp; values</a:t>
            </a:r>
          </a:p>
          <a:p>
            <a:pPr lvl="1">
              <a:buFont typeface="Wingdings" panose="05000000000000000000" pitchFamily="2" charset="2"/>
              <a:buChar char="§"/>
            </a:pPr>
            <a:r>
              <a:rPr lang="en-US" dirty="0" smtClean="0"/>
              <a:t>Teamwork</a:t>
            </a:r>
          </a:p>
          <a:p>
            <a:pPr lvl="1">
              <a:buFont typeface="Wingdings" panose="05000000000000000000" pitchFamily="2" charset="2"/>
              <a:buChar char="§"/>
            </a:pPr>
            <a:r>
              <a:rPr lang="en-US" dirty="0" smtClean="0"/>
              <a:t>Communication</a:t>
            </a:r>
          </a:p>
          <a:p>
            <a:pPr lvl="1">
              <a:buFont typeface="Wingdings" panose="05000000000000000000" pitchFamily="2" charset="2"/>
              <a:buChar char="§"/>
            </a:pPr>
            <a:r>
              <a:rPr lang="en-US" dirty="0" smtClean="0"/>
              <a:t>Trust, psychological safety</a:t>
            </a:r>
            <a:endParaRPr lang="en-US" dirty="0"/>
          </a:p>
        </p:txBody>
      </p:sp>
    </p:spTree>
    <p:extLst>
      <p:ext uri="{BB962C8B-B14F-4D97-AF65-F5344CB8AC3E}">
        <p14:creationId xmlns:p14="http://schemas.microsoft.com/office/powerpoint/2010/main" val="2817884818"/>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3"/>
          <p:cNvSpPr>
            <a:spLocks noGrp="1" noChangeArrowheads="1"/>
          </p:cNvSpPr>
          <p:nvPr>
            <p:ph idx="1"/>
          </p:nvPr>
        </p:nvSpPr>
        <p:spPr>
          <a:xfrm>
            <a:off x="381000" y="1600200"/>
            <a:ext cx="8305800" cy="4602163"/>
          </a:xfrm>
        </p:spPr>
        <p:txBody>
          <a:bodyPr/>
          <a:lstStyle/>
          <a:p>
            <a:pPr algn="ctr" eaLnBrk="1" hangingPunct="1">
              <a:buFontTx/>
              <a:buNone/>
            </a:pPr>
            <a:r>
              <a:rPr lang="en-US" altLang="en-US" dirty="0" smtClean="0"/>
              <a:t>Each system is designed to deliver the </a:t>
            </a:r>
          </a:p>
          <a:p>
            <a:pPr algn="ctr" eaLnBrk="1" hangingPunct="1">
              <a:buFontTx/>
              <a:buNone/>
            </a:pPr>
            <a:r>
              <a:rPr lang="en-US" altLang="en-US" dirty="0" smtClean="0"/>
              <a:t>results it produces.  </a:t>
            </a:r>
          </a:p>
          <a:p>
            <a:pPr algn="ctr" eaLnBrk="1" hangingPunct="1">
              <a:buFontTx/>
              <a:buNone/>
            </a:pPr>
            <a:r>
              <a:rPr lang="en-US" altLang="en-US" dirty="0" smtClean="0"/>
              <a:t>                               Paul </a:t>
            </a:r>
            <a:r>
              <a:rPr lang="en-US" altLang="en-US" dirty="0" err="1" smtClean="0"/>
              <a:t>Batalden</a:t>
            </a:r>
            <a:endParaRPr lang="en-US" altLang="en-US" sz="2800" dirty="0" smtClean="0"/>
          </a:p>
          <a:p>
            <a:pPr algn="ctr" eaLnBrk="1" hangingPunct="1">
              <a:buFontTx/>
              <a:buNone/>
            </a:pPr>
            <a:endParaRPr lang="en-US" altLang="en-US" sz="2000" dirty="0"/>
          </a:p>
          <a:p>
            <a:pPr algn="ctr">
              <a:buNone/>
            </a:pPr>
            <a:r>
              <a:rPr lang="en-US" altLang="en-US" dirty="0" smtClean="0"/>
              <a:t>"</a:t>
            </a:r>
            <a:r>
              <a:rPr lang="en-US" altLang="en-US" sz="2600" i="1" dirty="0"/>
              <a:t>The definition of insanity is continuing to do the same thing over and over again and expecting a different result."</a:t>
            </a:r>
            <a:r>
              <a:rPr lang="en-US" altLang="en-US" sz="2600" dirty="0"/>
              <a:t> </a:t>
            </a:r>
          </a:p>
          <a:p>
            <a:pPr algn="ctr">
              <a:buNone/>
            </a:pPr>
            <a:r>
              <a:rPr lang="en-US" altLang="en-US" dirty="0" smtClean="0"/>
              <a:t>                           Albert </a:t>
            </a:r>
            <a:r>
              <a:rPr lang="en-US" altLang="en-US" dirty="0"/>
              <a:t>Einstein </a:t>
            </a:r>
          </a:p>
          <a:p>
            <a:pPr algn="ctr" eaLnBrk="1" hangingPunct="1">
              <a:buFontTx/>
              <a:buNone/>
            </a:pPr>
            <a:endParaRPr lang="en-US" altLang="en-US" dirty="0" smtClean="0"/>
          </a:p>
        </p:txBody>
      </p:sp>
      <p:sp>
        <p:nvSpPr>
          <p:cNvPr id="12291" name="Footer Placeholder 3"/>
          <p:cNvSpPr>
            <a:spLocks noGrp="1"/>
          </p:cNvSpPr>
          <p:nvPr>
            <p:ph type="ftr"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endParaRPr lang="en-US" altLang="en-US" smtClean="0"/>
          </a:p>
          <a:p>
            <a:pPr eaLnBrk="1" hangingPunct="1"/>
            <a:endParaRPr lang="en-US" altLang="en-US" smtClean="0"/>
          </a:p>
        </p:txBody>
      </p:sp>
      <p:pic>
        <p:nvPicPr>
          <p:cNvPr id="4" name="Picture 5" descr="einstein_tongue"/>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391400" y="4733943"/>
            <a:ext cx="979436" cy="13620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extBox 1"/>
          <p:cNvSpPr txBox="1"/>
          <p:nvPr/>
        </p:nvSpPr>
        <p:spPr>
          <a:xfrm>
            <a:off x="685800" y="533400"/>
            <a:ext cx="7772400" cy="1077218"/>
          </a:xfrm>
          <a:prstGeom prst="rect">
            <a:avLst/>
          </a:prstGeom>
          <a:noFill/>
        </p:spPr>
        <p:txBody>
          <a:bodyPr wrap="square" rtlCol="0">
            <a:spAutoFit/>
          </a:bodyPr>
          <a:lstStyle/>
          <a:p>
            <a:pPr algn="ctr"/>
            <a:r>
              <a:rPr lang="en-US" sz="4000" dirty="0"/>
              <a:t>Systems Thinking</a:t>
            </a:r>
            <a:endParaRPr lang="en-US" altLang="en-US" sz="4000" dirty="0"/>
          </a:p>
          <a:p>
            <a:endParaRPr lang="en-US" dirty="0"/>
          </a:p>
        </p:txBody>
      </p:sp>
    </p:spTree>
    <p:extLst>
      <p:ext uri="{BB962C8B-B14F-4D97-AF65-F5344CB8AC3E}">
        <p14:creationId xmlns:p14="http://schemas.microsoft.com/office/powerpoint/2010/main" val="1372613451"/>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34818" name="Picture 4" descr="si01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352800" y="293221"/>
            <a:ext cx="3757613" cy="6076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Rectangle 1"/>
          <p:cNvSpPr/>
          <p:nvPr/>
        </p:nvSpPr>
        <p:spPr>
          <a:xfrm>
            <a:off x="152400" y="2362200"/>
            <a:ext cx="2971800" cy="1938992"/>
          </a:xfrm>
          <a:prstGeom prst="rect">
            <a:avLst/>
          </a:prstGeom>
        </p:spPr>
        <p:txBody>
          <a:bodyPr wrap="square">
            <a:spAutoFit/>
          </a:bodyPr>
          <a:lstStyle/>
          <a:p>
            <a:pPr>
              <a:spcBef>
                <a:spcPct val="0"/>
              </a:spcBef>
            </a:pPr>
            <a:r>
              <a:rPr lang="en-US" altLang="en-US" dirty="0"/>
              <a:t>Each system is designed to deliver the results </a:t>
            </a:r>
            <a:r>
              <a:rPr lang="en-US" altLang="en-US" dirty="0" smtClean="0"/>
              <a:t>it produces</a:t>
            </a:r>
            <a:r>
              <a:rPr lang="en-US" altLang="en-US" dirty="0"/>
              <a:t>. </a:t>
            </a:r>
            <a:endParaRPr lang="en-US" altLang="en-US" dirty="0" smtClean="0"/>
          </a:p>
          <a:p>
            <a:pPr>
              <a:spcBef>
                <a:spcPct val="0"/>
              </a:spcBef>
            </a:pPr>
            <a:r>
              <a:rPr lang="en-US" altLang="en-US" dirty="0" smtClean="0"/>
              <a:t> </a:t>
            </a:r>
            <a:endParaRPr lang="en-US" altLang="en-US" dirty="0"/>
          </a:p>
          <a:p>
            <a:pPr algn="ctr">
              <a:spcBef>
                <a:spcPct val="0"/>
              </a:spcBef>
            </a:pPr>
            <a:r>
              <a:rPr lang="en-US" altLang="en-US" dirty="0"/>
              <a:t>	</a:t>
            </a:r>
            <a:r>
              <a:rPr lang="en-US" altLang="en-US" dirty="0" smtClean="0"/>
              <a:t>P. </a:t>
            </a:r>
            <a:r>
              <a:rPr lang="en-US" altLang="en-US" dirty="0" err="1" smtClean="0"/>
              <a:t>Batalden</a:t>
            </a:r>
            <a:endParaRPr lang="en-US" dirty="0"/>
          </a:p>
        </p:txBody>
      </p:sp>
    </p:spTree>
    <p:extLst>
      <p:ext uri="{BB962C8B-B14F-4D97-AF65-F5344CB8AC3E}">
        <p14:creationId xmlns:p14="http://schemas.microsoft.com/office/powerpoint/2010/main" val="1597709090"/>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35842"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981200"/>
            <a:ext cx="9172575" cy="2581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pic>
    </p:spTree>
    <p:extLst>
      <p:ext uri="{BB962C8B-B14F-4D97-AF65-F5344CB8AC3E}">
        <p14:creationId xmlns:p14="http://schemas.microsoft.com/office/powerpoint/2010/main" val="466755372"/>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p:cNvSpPr>
            <a:spLocks noGrp="1" noChangeArrowheads="1"/>
          </p:cNvSpPr>
          <p:nvPr>
            <p:ph type="title"/>
          </p:nvPr>
        </p:nvSpPr>
        <p:spPr/>
        <p:txBody>
          <a:bodyPr/>
          <a:lstStyle/>
          <a:p>
            <a:pPr eaLnBrk="1" hangingPunct="1"/>
            <a:r>
              <a:rPr lang="en-US" altLang="en-US" smtClean="0"/>
              <a:t>A System</a:t>
            </a:r>
          </a:p>
        </p:txBody>
      </p:sp>
      <p:sp>
        <p:nvSpPr>
          <p:cNvPr id="16387" name="Rectangle 3"/>
          <p:cNvSpPr>
            <a:spLocks noGrp="1" noChangeArrowheads="1"/>
          </p:cNvSpPr>
          <p:nvPr>
            <p:ph idx="1"/>
          </p:nvPr>
        </p:nvSpPr>
        <p:spPr/>
        <p:txBody>
          <a:bodyPr/>
          <a:lstStyle/>
          <a:p>
            <a:pPr eaLnBrk="1" hangingPunct="1">
              <a:buFont typeface="Wingdings" panose="05000000000000000000" pitchFamily="2" charset="2"/>
              <a:buChar char="§"/>
            </a:pPr>
            <a:r>
              <a:rPr lang="en-US" altLang="en-US" dirty="0" smtClean="0"/>
              <a:t>A system is a set of interdependent elements interacting to achieve a common aim — a set of things that work together to get to a goal. </a:t>
            </a:r>
          </a:p>
          <a:p>
            <a:pPr eaLnBrk="1" hangingPunct="1">
              <a:buFont typeface="Wingdings" panose="05000000000000000000" pitchFamily="2" charset="2"/>
              <a:buChar char="§"/>
            </a:pPr>
            <a:r>
              <a:rPr lang="en-US" altLang="en-US" dirty="0" smtClean="0"/>
              <a:t>A system takes inputs and transforms them into outputs through a process or series of processes. </a:t>
            </a:r>
          </a:p>
        </p:txBody>
      </p:sp>
      <p:sp>
        <p:nvSpPr>
          <p:cNvPr id="16388" name="Footer Placeholder 3"/>
          <p:cNvSpPr>
            <a:spLocks noGrp="1"/>
          </p:cNvSpPr>
          <p:nvPr>
            <p:ph type="ftr"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endParaRPr lang="en-US" altLang="en-US" smtClean="0"/>
          </a:p>
          <a:p>
            <a:pPr eaLnBrk="1" hangingPunct="1"/>
            <a:endParaRPr lang="en-US" altLang="en-US" smtClean="0"/>
          </a:p>
        </p:txBody>
      </p:sp>
    </p:spTree>
    <p:extLst>
      <p:ext uri="{BB962C8B-B14F-4D97-AF65-F5344CB8AC3E}">
        <p14:creationId xmlns:p14="http://schemas.microsoft.com/office/powerpoint/2010/main" val="813119256"/>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p:cNvSpPr>
            <a:spLocks noGrp="1" noChangeArrowheads="1"/>
          </p:cNvSpPr>
          <p:nvPr>
            <p:ph type="title"/>
          </p:nvPr>
        </p:nvSpPr>
        <p:spPr>
          <a:xfrm>
            <a:off x="457200" y="36513"/>
            <a:ext cx="8229600" cy="1190625"/>
          </a:xfrm>
        </p:spPr>
        <p:txBody>
          <a:bodyPr/>
          <a:lstStyle/>
          <a:p>
            <a:pPr eaLnBrk="1" hangingPunct="1"/>
            <a:r>
              <a:rPr lang="en-US" altLang="en-US" sz="3600" dirty="0" smtClean="0"/>
              <a:t>If we want a new level of performance, </a:t>
            </a:r>
            <a:br>
              <a:rPr lang="en-US" altLang="en-US" sz="3600" dirty="0" smtClean="0"/>
            </a:br>
            <a:r>
              <a:rPr lang="en-US" altLang="en-US" sz="3600" dirty="0" smtClean="0"/>
              <a:t>we must refine the system</a:t>
            </a:r>
            <a:endParaRPr lang="en-US" altLang="en-US" dirty="0" smtClean="0"/>
          </a:p>
        </p:txBody>
      </p:sp>
      <p:sp>
        <p:nvSpPr>
          <p:cNvPr id="17411" name="Rectangle 3"/>
          <p:cNvSpPr>
            <a:spLocks noGrp="1" noChangeArrowheads="1"/>
          </p:cNvSpPr>
          <p:nvPr>
            <p:ph idx="1"/>
          </p:nvPr>
        </p:nvSpPr>
        <p:spPr/>
        <p:txBody>
          <a:bodyPr/>
          <a:lstStyle/>
          <a:p>
            <a:pPr eaLnBrk="1" hangingPunct="1">
              <a:buFont typeface="Wingdings" panose="05000000000000000000" pitchFamily="2" charset="2"/>
              <a:buChar char="§"/>
            </a:pPr>
            <a:r>
              <a:rPr lang="en-US" altLang="en-US" dirty="0" smtClean="0"/>
              <a:t>Most problems in organizations do not come from individual workers. </a:t>
            </a:r>
          </a:p>
          <a:p>
            <a:pPr eaLnBrk="1" hangingPunct="1">
              <a:buFont typeface="Wingdings" panose="05000000000000000000" pitchFamily="2" charset="2"/>
              <a:buChar char="§"/>
            </a:pPr>
            <a:r>
              <a:rPr lang="en-US" altLang="en-US" dirty="0" smtClean="0"/>
              <a:t>Most problems come from the structure of the systems themselves, and people are only parts of those systems. </a:t>
            </a:r>
          </a:p>
        </p:txBody>
      </p:sp>
      <p:sp>
        <p:nvSpPr>
          <p:cNvPr id="17412" name="Footer Placeholder 3"/>
          <p:cNvSpPr>
            <a:spLocks noGrp="1"/>
          </p:cNvSpPr>
          <p:nvPr>
            <p:ph type="ftr"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endParaRPr lang="en-US" altLang="en-US" smtClean="0"/>
          </a:p>
          <a:p>
            <a:pPr eaLnBrk="1" hangingPunct="1"/>
            <a:endParaRPr lang="en-US" altLang="en-US" smtClean="0"/>
          </a:p>
        </p:txBody>
      </p:sp>
    </p:spTree>
    <p:extLst>
      <p:ext uri="{BB962C8B-B14F-4D97-AF65-F5344CB8AC3E}">
        <p14:creationId xmlns:p14="http://schemas.microsoft.com/office/powerpoint/2010/main" val="2223779996"/>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2"/>
          <p:cNvSpPr>
            <a:spLocks noGrp="1" noChangeArrowheads="1"/>
          </p:cNvSpPr>
          <p:nvPr>
            <p:ph type="title"/>
          </p:nvPr>
        </p:nvSpPr>
        <p:spPr/>
        <p:txBody>
          <a:bodyPr/>
          <a:lstStyle/>
          <a:p>
            <a:pPr eaLnBrk="1" hangingPunct="1"/>
            <a:r>
              <a:rPr lang="en-US" altLang="en-US" smtClean="0"/>
              <a:t>85/15 Rule</a:t>
            </a:r>
          </a:p>
        </p:txBody>
      </p:sp>
      <p:sp>
        <p:nvSpPr>
          <p:cNvPr id="15363" name="Rectangle 3"/>
          <p:cNvSpPr>
            <a:spLocks noGrp="1" noChangeArrowheads="1"/>
          </p:cNvSpPr>
          <p:nvPr>
            <p:ph idx="1"/>
          </p:nvPr>
        </p:nvSpPr>
        <p:spPr/>
        <p:txBody>
          <a:bodyPr/>
          <a:lstStyle/>
          <a:p>
            <a:pPr eaLnBrk="1" hangingPunct="1">
              <a:buFont typeface="Wingdings" panose="05000000000000000000" pitchFamily="2" charset="2"/>
              <a:buChar char="§"/>
            </a:pPr>
            <a:r>
              <a:rPr lang="en-US" altLang="en-US" dirty="0" smtClean="0"/>
              <a:t>85% of problems are system problems and less than 15% are due to workers.</a:t>
            </a:r>
          </a:p>
          <a:p>
            <a:pPr eaLnBrk="1" hangingPunct="1">
              <a:buFont typeface="Wingdings" panose="05000000000000000000" pitchFamily="2" charset="2"/>
              <a:buChar char="§"/>
            </a:pPr>
            <a:r>
              <a:rPr lang="en-US" altLang="en-US" dirty="0" smtClean="0"/>
              <a:t>Deming increased that number to more than 94% of problems appear to be system related.</a:t>
            </a:r>
          </a:p>
          <a:p>
            <a:pPr eaLnBrk="1" hangingPunct="1"/>
            <a:endParaRPr lang="en-US" altLang="en-US" dirty="0" smtClean="0"/>
          </a:p>
          <a:p>
            <a:pPr eaLnBrk="1" hangingPunct="1">
              <a:buFontTx/>
              <a:buNone/>
            </a:pPr>
            <a:r>
              <a:rPr lang="en-US" altLang="en-US" dirty="0" smtClean="0"/>
              <a:t>                                        Deming and </a:t>
            </a:r>
            <a:r>
              <a:rPr lang="en-US" altLang="en-US" dirty="0" err="1" smtClean="0"/>
              <a:t>Juran</a:t>
            </a:r>
            <a:endParaRPr lang="en-US" altLang="en-US" dirty="0" smtClean="0"/>
          </a:p>
        </p:txBody>
      </p:sp>
      <p:sp>
        <p:nvSpPr>
          <p:cNvPr id="15364" name="Footer Placeholder 3"/>
          <p:cNvSpPr>
            <a:spLocks noGrp="1"/>
          </p:cNvSpPr>
          <p:nvPr>
            <p:ph type="ftr"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endParaRPr lang="en-US" altLang="en-US" smtClean="0"/>
          </a:p>
          <a:p>
            <a:pPr eaLnBrk="1" hangingPunct="1"/>
            <a:endParaRPr lang="en-US" altLang="en-US" smtClean="0"/>
          </a:p>
        </p:txBody>
      </p:sp>
    </p:spTree>
    <p:extLst>
      <p:ext uri="{BB962C8B-B14F-4D97-AF65-F5344CB8AC3E}">
        <p14:creationId xmlns:p14="http://schemas.microsoft.com/office/powerpoint/2010/main" val="3025226436"/>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Grp="1" noChangeArrowheads="1"/>
          </p:cNvSpPr>
          <p:nvPr>
            <p:ph type="title"/>
          </p:nvPr>
        </p:nvSpPr>
        <p:spPr/>
        <p:txBody>
          <a:bodyPr/>
          <a:lstStyle/>
          <a:p>
            <a:pPr eaLnBrk="1" hangingPunct="1"/>
            <a:r>
              <a:rPr lang="en-US" altLang="en-US" smtClean="0"/>
              <a:t>Human Error Models</a:t>
            </a:r>
          </a:p>
        </p:txBody>
      </p:sp>
      <p:sp>
        <p:nvSpPr>
          <p:cNvPr id="18435" name="Rectangle 3"/>
          <p:cNvSpPr>
            <a:spLocks noGrp="1" noChangeArrowheads="1"/>
          </p:cNvSpPr>
          <p:nvPr>
            <p:ph idx="1"/>
          </p:nvPr>
        </p:nvSpPr>
        <p:spPr>
          <a:xfrm>
            <a:off x="76200" y="1524000"/>
            <a:ext cx="8839200" cy="5181600"/>
          </a:xfrm>
        </p:spPr>
        <p:txBody>
          <a:bodyPr/>
          <a:lstStyle/>
          <a:p>
            <a:pPr eaLnBrk="1" hangingPunct="1">
              <a:buFont typeface="Wingdings" panose="05000000000000000000" pitchFamily="2" charset="2"/>
              <a:buChar char="§"/>
            </a:pPr>
            <a:r>
              <a:rPr lang="en-US" altLang="en-US" sz="2800" b="1" dirty="0" smtClean="0"/>
              <a:t>Person model</a:t>
            </a:r>
            <a:r>
              <a:rPr lang="en-US" altLang="en-US" sz="2800" dirty="0" smtClean="0"/>
              <a:t> – </a:t>
            </a:r>
          </a:p>
          <a:p>
            <a:pPr lvl="1" eaLnBrk="1" hangingPunct="1">
              <a:buFont typeface="Wingdings" panose="05000000000000000000" pitchFamily="2" charset="2"/>
              <a:buChar char="§"/>
            </a:pPr>
            <a:r>
              <a:rPr lang="en-US" altLang="en-US" sz="2400" dirty="0" smtClean="0"/>
              <a:t>Traditional approach to human error </a:t>
            </a:r>
          </a:p>
          <a:p>
            <a:pPr lvl="1" eaLnBrk="1" hangingPunct="1">
              <a:buFont typeface="Wingdings" panose="05000000000000000000" pitchFamily="2" charset="2"/>
              <a:buChar char="§"/>
            </a:pPr>
            <a:r>
              <a:rPr lang="en-US" altLang="en-US" sz="2400" dirty="0" smtClean="0"/>
              <a:t> “Names, blames, and shames" an individual(s) as "causing" the accident. </a:t>
            </a:r>
          </a:p>
          <a:p>
            <a:pPr lvl="1" eaLnBrk="1" hangingPunct="1">
              <a:buFont typeface="Wingdings" panose="05000000000000000000" pitchFamily="2" charset="2"/>
              <a:buChar char="§"/>
            </a:pPr>
            <a:r>
              <a:rPr lang="en-US" altLang="en-US" sz="2400" dirty="0" smtClean="0"/>
              <a:t>The underlying assumption is that mistakes and errors are the result of negligence, inattention, carelessness, lack of skill or knowledge, lack or motivation or one of a host of other faulty, negative mental processes. This model uses fear and discipline to attempt to improve safety. </a:t>
            </a:r>
          </a:p>
          <a:p>
            <a:pPr lvl="1" eaLnBrk="1" hangingPunct="1">
              <a:buFont typeface="Wingdings" panose="05000000000000000000" pitchFamily="2" charset="2"/>
              <a:buChar char="§"/>
            </a:pPr>
            <a:r>
              <a:rPr lang="en-US" altLang="en-US" sz="2400" dirty="0" smtClean="0"/>
              <a:t>“Bad things happen to bad people."</a:t>
            </a:r>
            <a:r>
              <a:rPr lang="en-US" altLang="en-US" dirty="0" smtClean="0"/>
              <a:t> </a:t>
            </a:r>
          </a:p>
        </p:txBody>
      </p:sp>
      <p:sp>
        <p:nvSpPr>
          <p:cNvPr id="18436" name="Footer Placeholder 3"/>
          <p:cNvSpPr>
            <a:spLocks noGrp="1"/>
          </p:cNvSpPr>
          <p:nvPr>
            <p:ph type="ftr"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endParaRPr lang="en-US" altLang="en-US" smtClean="0"/>
          </a:p>
          <a:p>
            <a:pPr eaLnBrk="1" hangingPunct="1"/>
            <a:endParaRPr lang="en-US" altLang="en-US" smtClean="0"/>
          </a:p>
        </p:txBody>
      </p:sp>
    </p:spTree>
    <p:extLst>
      <p:ext uri="{BB962C8B-B14F-4D97-AF65-F5344CB8AC3E}">
        <p14:creationId xmlns:p14="http://schemas.microsoft.com/office/powerpoint/2010/main" val="2190709608"/>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Grp="1" noChangeArrowheads="1"/>
          </p:cNvSpPr>
          <p:nvPr>
            <p:ph type="title"/>
          </p:nvPr>
        </p:nvSpPr>
        <p:spPr/>
        <p:txBody>
          <a:bodyPr/>
          <a:lstStyle/>
          <a:p>
            <a:pPr eaLnBrk="1" hangingPunct="1"/>
            <a:r>
              <a:rPr lang="en-US" altLang="en-US" smtClean="0"/>
              <a:t>Human Error Models</a:t>
            </a:r>
          </a:p>
        </p:txBody>
      </p:sp>
      <p:sp>
        <p:nvSpPr>
          <p:cNvPr id="19459" name="Rectangle 3"/>
          <p:cNvSpPr>
            <a:spLocks noGrp="1" noChangeArrowheads="1"/>
          </p:cNvSpPr>
          <p:nvPr>
            <p:ph idx="1"/>
          </p:nvPr>
        </p:nvSpPr>
        <p:spPr>
          <a:xfrm>
            <a:off x="228600" y="1447800"/>
            <a:ext cx="8610600" cy="4724400"/>
          </a:xfrm>
        </p:spPr>
        <p:txBody>
          <a:bodyPr/>
          <a:lstStyle/>
          <a:p>
            <a:pPr eaLnBrk="1" hangingPunct="1">
              <a:buFont typeface="Wingdings" panose="05000000000000000000" pitchFamily="2" charset="2"/>
              <a:buChar char="§"/>
            </a:pPr>
            <a:r>
              <a:rPr lang="en-US" altLang="en-US" sz="2800" b="1" dirty="0" smtClean="0"/>
              <a:t>System model</a:t>
            </a:r>
            <a:r>
              <a:rPr lang="en-US" altLang="en-US" sz="2800" dirty="0" smtClean="0"/>
              <a:t> – </a:t>
            </a:r>
          </a:p>
          <a:p>
            <a:pPr lvl="1" eaLnBrk="1" hangingPunct="1">
              <a:buFont typeface="Wingdings" panose="05000000000000000000" pitchFamily="2" charset="2"/>
              <a:buChar char="§"/>
            </a:pPr>
            <a:r>
              <a:rPr lang="en-US" altLang="en-US" sz="2400" dirty="0" smtClean="0"/>
              <a:t>Recognizes that there are systemic contributions to and causes of error. </a:t>
            </a:r>
          </a:p>
          <a:p>
            <a:pPr lvl="1" eaLnBrk="1" hangingPunct="1">
              <a:buFont typeface="Wingdings" panose="05000000000000000000" pitchFamily="2" charset="2"/>
              <a:buChar char="§"/>
            </a:pPr>
            <a:r>
              <a:rPr lang="en-US" altLang="en-US" sz="2400" dirty="0" smtClean="0"/>
              <a:t>Acknowledges that the organizational culture, human-to-system interface design, and environmental elements can create "latent failure" conditions. </a:t>
            </a:r>
          </a:p>
          <a:p>
            <a:pPr lvl="1" eaLnBrk="1" hangingPunct="1">
              <a:buFont typeface="Wingdings" panose="05000000000000000000" pitchFamily="2" charset="2"/>
              <a:buChar char="§"/>
            </a:pPr>
            <a:r>
              <a:rPr lang="en-US" altLang="en-US" sz="2400" dirty="0" smtClean="0"/>
              <a:t>Latent failure conditions contribute to human error. </a:t>
            </a:r>
          </a:p>
          <a:p>
            <a:pPr lvl="1" eaLnBrk="1" hangingPunct="1">
              <a:buFont typeface="Wingdings" panose="05000000000000000000" pitchFamily="2" charset="2"/>
              <a:buChar char="§"/>
            </a:pPr>
            <a:r>
              <a:rPr lang="en-US" altLang="en-US" sz="2400" dirty="0" smtClean="0"/>
              <a:t>The system model recognizes human limitations and that human error is inevitable. </a:t>
            </a:r>
          </a:p>
          <a:p>
            <a:pPr lvl="1" eaLnBrk="1" hangingPunct="1">
              <a:buFont typeface="Wingdings" panose="05000000000000000000" pitchFamily="2" charset="2"/>
              <a:buChar char="§"/>
            </a:pPr>
            <a:r>
              <a:rPr lang="en-US" altLang="en-US" sz="2400" dirty="0" smtClean="0"/>
              <a:t>Systems should be designed to anticipate human error and to mitigate its consequences.</a:t>
            </a:r>
          </a:p>
          <a:p>
            <a:pPr eaLnBrk="1" hangingPunct="1"/>
            <a:endParaRPr lang="en-US" altLang="en-US" sz="2800" dirty="0" smtClean="0"/>
          </a:p>
        </p:txBody>
      </p:sp>
      <p:sp>
        <p:nvSpPr>
          <p:cNvPr id="19460" name="Footer Placeholder 3"/>
          <p:cNvSpPr>
            <a:spLocks noGrp="1"/>
          </p:cNvSpPr>
          <p:nvPr>
            <p:ph type="ftr"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endParaRPr lang="en-US" altLang="en-US" smtClean="0"/>
          </a:p>
          <a:p>
            <a:pPr eaLnBrk="1" hangingPunct="1"/>
            <a:endParaRPr lang="en-US" altLang="en-US" smtClean="0"/>
          </a:p>
        </p:txBody>
      </p:sp>
    </p:spTree>
    <p:extLst>
      <p:ext uri="{BB962C8B-B14F-4D97-AF65-F5344CB8AC3E}">
        <p14:creationId xmlns:p14="http://schemas.microsoft.com/office/powerpoint/2010/main" val="1811894355"/>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36866" name="Picture 2" descr="A:\reaj26ja.f1.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77333" y="1524000"/>
            <a:ext cx="7721600" cy="4364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75171" name="Text Box 3"/>
          <p:cNvSpPr txBox="1">
            <a:spLocks noChangeArrowheads="1"/>
          </p:cNvSpPr>
          <p:nvPr/>
        </p:nvSpPr>
        <p:spPr bwMode="auto">
          <a:xfrm>
            <a:off x="3581400" y="5938951"/>
            <a:ext cx="4953000"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spcBef>
                <a:spcPct val="50000"/>
              </a:spcBef>
              <a:defRPr/>
            </a:pPr>
            <a:r>
              <a:rPr lang="en-US" altLang="en-US" dirty="0" err="1">
                <a:effectLst>
                  <a:outerShdw blurRad="38100" dist="38100" dir="2700000" algn="tl">
                    <a:srgbClr val="000000"/>
                  </a:outerShdw>
                </a:effectLst>
              </a:rPr>
              <a:t>J.Reason</a:t>
            </a:r>
            <a:r>
              <a:rPr lang="en-US" altLang="en-US" dirty="0">
                <a:effectLst>
                  <a:outerShdw blurRad="38100" dist="38100" dir="2700000" algn="tl">
                    <a:srgbClr val="000000"/>
                  </a:outerShdw>
                </a:effectLst>
              </a:rPr>
              <a:t>, </a:t>
            </a:r>
            <a:r>
              <a:rPr lang="en-US" altLang="en-US" i="1" dirty="0">
                <a:effectLst>
                  <a:outerShdw blurRad="38100" dist="38100" dir="2700000" algn="tl">
                    <a:srgbClr val="000000"/>
                  </a:outerShdw>
                </a:effectLst>
              </a:rPr>
              <a:t>BMJ</a:t>
            </a:r>
            <a:r>
              <a:rPr lang="en-US" altLang="en-US" dirty="0">
                <a:effectLst>
                  <a:outerShdw blurRad="38100" dist="38100" dir="2700000" algn="tl">
                    <a:srgbClr val="000000"/>
                  </a:outerShdw>
                </a:effectLst>
              </a:rPr>
              <a:t> 2000;320:768-770    </a:t>
            </a:r>
          </a:p>
        </p:txBody>
      </p:sp>
      <p:sp>
        <p:nvSpPr>
          <p:cNvPr id="775172" name="Text Box 4"/>
          <p:cNvSpPr txBox="1">
            <a:spLocks noChangeArrowheads="1"/>
          </p:cNvSpPr>
          <p:nvPr/>
        </p:nvSpPr>
        <p:spPr bwMode="auto">
          <a:xfrm>
            <a:off x="609600" y="0"/>
            <a:ext cx="7789333" cy="13112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spcBef>
                <a:spcPct val="50000"/>
              </a:spcBef>
              <a:defRPr/>
            </a:pPr>
            <a:r>
              <a:rPr lang="en-US" altLang="en-US" sz="4000" b="1" dirty="0">
                <a:solidFill>
                  <a:schemeClr val="hlink"/>
                </a:solidFill>
                <a:effectLst>
                  <a:outerShdw blurRad="38100" dist="38100" dir="2700000" algn="tl">
                    <a:srgbClr val="000000"/>
                  </a:outerShdw>
                </a:effectLst>
              </a:rPr>
              <a:t>The Swiss Cheese Model of System Accidents</a:t>
            </a:r>
          </a:p>
        </p:txBody>
      </p:sp>
    </p:spTree>
    <p:extLst>
      <p:ext uri="{BB962C8B-B14F-4D97-AF65-F5344CB8AC3E}">
        <p14:creationId xmlns:p14="http://schemas.microsoft.com/office/powerpoint/2010/main" val="442582496"/>
      </p:ext>
    </p:extLst>
  </p:cSld>
  <p:clrMapOvr>
    <a:masterClrMapping/>
  </p:clrMapOvr>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p:cNvSpPr>
            <a:spLocks noGrp="1" noChangeArrowheads="1"/>
          </p:cNvSpPr>
          <p:nvPr>
            <p:ph type="title"/>
          </p:nvPr>
        </p:nvSpPr>
        <p:spPr/>
        <p:txBody>
          <a:bodyPr>
            <a:normAutofit fontScale="90000"/>
          </a:bodyPr>
          <a:lstStyle/>
          <a:p>
            <a:pPr eaLnBrk="1" hangingPunct="1"/>
            <a:r>
              <a:rPr lang="en-US" altLang="en-US" dirty="0" smtClean="0"/>
              <a:t>System Approaches to Reduce Harm</a:t>
            </a:r>
          </a:p>
        </p:txBody>
      </p:sp>
      <p:sp>
        <p:nvSpPr>
          <p:cNvPr id="20483" name="Rectangle 3"/>
          <p:cNvSpPr>
            <a:spLocks noGrp="1" noChangeArrowheads="1"/>
          </p:cNvSpPr>
          <p:nvPr>
            <p:ph idx="1"/>
          </p:nvPr>
        </p:nvSpPr>
        <p:spPr>
          <a:xfrm>
            <a:off x="457200" y="1371600"/>
            <a:ext cx="8382000" cy="4800600"/>
          </a:xfrm>
        </p:spPr>
        <p:txBody>
          <a:bodyPr>
            <a:normAutofit/>
          </a:bodyPr>
          <a:lstStyle/>
          <a:p>
            <a:pPr eaLnBrk="1" hangingPunct="1">
              <a:buFont typeface="Wingdings" panose="05000000000000000000" pitchFamily="2" charset="2"/>
              <a:buChar char="§"/>
            </a:pPr>
            <a:r>
              <a:rPr lang="en-US" altLang="en-US" sz="3000" dirty="0" smtClean="0"/>
              <a:t>Prevent Errors</a:t>
            </a:r>
          </a:p>
          <a:p>
            <a:pPr lvl="1" eaLnBrk="1" hangingPunct="1">
              <a:buFont typeface="Wingdings" panose="05000000000000000000" pitchFamily="2" charset="2"/>
              <a:buChar char="§"/>
            </a:pPr>
            <a:r>
              <a:rPr lang="en-US" altLang="en-US" dirty="0" smtClean="0"/>
              <a:t>Through standardization, simplification, forcing functions, etc.</a:t>
            </a:r>
          </a:p>
          <a:p>
            <a:pPr eaLnBrk="1" hangingPunct="1">
              <a:buFont typeface="Wingdings" panose="05000000000000000000" pitchFamily="2" charset="2"/>
              <a:buChar char="§"/>
            </a:pPr>
            <a:r>
              <a:rPr lang="en-US" altLang="en-US" sz="3000" dirty="0" smtClean="0"/>
              <a:t>Detect Errors</a:t>
            </a:r>
          </a:p>
          <a:p>
            <a:pPr lvl="1" eaLnBrk="1" hangingPunct="1">
              <a:buFont typeface="Wingdings" panose="05000000000000000000" pitchFamily="2" charset="2"/>
              <a:buChar char="§"/>
            </a:pPr>
            <a:r>
              <a:rPr lang="en-US" altLang="en-US" dirty="0" smtClean="0"/>
              <a:t>Improve methods to identify errors when they occur</a:t>
            </a:r>
          </a:p>
          <a:p>
            <a:pPr lvl="1" eaLnBrk="1" hangingPunct="1">
              <a:buFont typeface="Wingdings" panose="05000000000000000000" pitchFamily="2" charset="2"/>
              <a:buChar char="§"/>
            </a:pPr>
            <a:r>
              <a:rPr lang="en-US" altLang="en-US" dirty="0" smtClean="0"/>
              <a:t>Should not be the primary strategy</a:t>
            </a:r>
          </a:p>
          <a:p>
            <a:pPr eaLnBrk="1" hangingPunct="1">
              <a:buFont typeface="Wingdings" panose="05000000000000000000" pitchFamily="2" charset="2"/>
              <a:buChar char="§"/>
            </a:pPr>
            <a:r>
              <a:rPr lang="en-US" altLang="en-US" sz="3000" dirty="0" smtClean="0"/>
              <a:t>Mitigate Harm from Errors</a:t>
            </a:r>
          </a:p>
          <a:p>
            <a:pPr lvl="1" eaLnBrk="1" hangingPunct="1">
              <a:buFont typeface="Wingdings" panose="05000000000000000000" pitchFamily="2" charset="2"/>
              <a:buChar char="§"/>
            </a:pPr>
            <a:r>
              <a:rPr lang="en-US" altLang="en-US" dirty="0" smtClean="0"/>
              <a:t>Prevent error from causing harm</a:t>
            </a:r>
          </a:p>
          <a:p>
            <a:pPr lvl="1" eaLnBrk="1" hangingPunct="1">
              <a:buFont typeface="Wingdings" panose="05000000000000000000" pitchFamily="2" charset="2"/>
              <a:buChar char="§"/>
            </a:pPr>
            <a:r>
              <a:rPr lang="en-US" altLang="en-US" dirty="0" smtClean="0"/>
              <a:t>Mitigate the severity of the harm</a:t>
            </a:r>
          </a:p>
        </p:txBody>
      </p:sp>
      <p:sp>
        <p:nvSpPr>
          <p:cNvPr id="20484" name="Footer Placeholder 3"/>
          <p:cNvSpPr>
            <a:spLocks noGrp="1"/>
          </p:cNvSpPr>
          <p:nvPr>
            <p:ph type="ftr"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endParaRPr lang="en-US" altLang="en-US" smtClean="0"/>
          </a:p>
          <a:p>
            <a:pPr eaLnBrk="1" hangingPunct="1"/>
            <a:endParaRPr lang="en-US" altLang="en-US" smtClean="0"/>
          </a:p>
        </p:txBody>
      </p:sp>
    </p:spTree>
    <p:extLst>
      <p:ext uri="{BB962C8B-B14F-4D97-AF65-F5344CB8AC3E}">
        <p14:creationId xmlns:p14="http://schemas.microsoft.com/office/powerpoint/2010/main" val="208409162"/>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Footer Placeholder 1"/>
          <p:cNvSpPr>
            <a:spLocks noGrp="1"/>
          </p:cNvSpPr>
          <p:nvPr>
            <p:ph type="ftr"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endParaRPr lang="en-US" altLang="en-US" smtClean="0"/>
          </a:p>
          <a:p>
            <a:pPr eaLnBrk="1" hangingPunct="1"/>
            <a:endParaRPr lang="en-US" altLang="en-US" smtClean="0"/>
          </a:p>
        </p:txBody>
      </p:sp>
      <p:sp>
        <p:nvSpPr>
          <p:cNvPr id="21507" name="Rectangle 2"/>
          <p:cNvSpPr>
            <a:spLocks noGrp="1" noChangeArrowheads="1"/>
          </p:cNvSpPr>
          <p:nvPr>
            <p:ph type="body" idx="4294967295"/>
          </p:nvPr>
        </p:nvSpPr>
        <p:spPr>
          <a:xfrm>
            <a:off x="914400" y="1219200"/>
            <a:ext cx="7313613" cy="5256213"/>
          </a:xfrm>
          <a:noFill/>
        </p:spPr>
        <p:txBody>
          <a:bodyPr lIns="90488" tIns="44450" rIns="90488" bIns="44450"/>
          <a:lstStyle/>
          <a:p>
            <a:pPr eaLnBrk="1" hangingPunct="1"/>
            <a:endParaRPr lang="en-US" altLang="en-US" dirty="0" smtClean="0"/>
          </a:p>
          <a:p>
            <a:pPr algn="ctr" eaLnBrk="1" hangingPunct="1">
              <a:buFontTx/>
              <a:buNone/>
            </a:pPr>
            <a:r>
              <a:rPr lang="en-US" altLang="en-US" dirty="0" smtClean="0"/>
              <a:t>“We can’t change the human condition, but we can change the conditions under which humans work”</a:t>
            </a:r>
          </a:p>
          <a:p>
            <a:pPr algn="ctr" eaLnBrk="1" hangingPunct="1">
              <a:buFontTx/>
              <a:buNone/>
            </a:pPr>
            <a:endParaRPr lang="en-US" altLang="en-US" dirty="0" smtClean="0"/>
          </a:p>
          <a:p>
            <a:pPr algn="ctr" eaLnBrk="1" hangingPunct="1">
              <a:buFontTx/>
              <a:buNone/>
            </a:pPr>
            <a:r>
              <a:rPr lang="en-US" altLang="en-US" dirty="0" smtClean="0"/>
              <a:t>James Reason</a:t>
            </a:r>
          </a:p>
        </p:txBody>
      </p:sp>
      <p:sp>
        <p:nvSpPr>
          <p:cNvPr id="2" name="TextBox 1"/>
          <p:cNvSpPr txBox="1"/>
          <p:nvPr/>
        </p:nvSpPr>
        <p:spPr>
          <a:xfrm>
            <a:off x="1676400" y="533400"/>
            <a:ext cx="5968251" cy="707886"/>
          </a:xfrm>
          <a:prstGeom prst="rect">
            <a:avLst/>
          </a:prstGeom>
          <a:noFill/>
        </p:spPr>
        <p:txBody>
          <a:bodyPr wrap="none" rtlCol="0">
            <a:spAutoFit/>
          </a:bodyPr>
          <a:lstStyle/>
          <a:p>
            <a:r>
              <a:rPr lang="en-US" sz="4000" dirty="0" smtClean="0"/>
              <a:t>Human Factors Engineering</a:t>
            </a:r>
            <a:endParaRPr lang="en-US" sz="4000" dirty="0"/>
          </a:p>
        </p:txBody>
      </p:sp>
    </p:spTree>
    <p:extLst>
      <p:ext uri="{BB962C8B-B14F-4D97-AF65-F5344CB8AC3E}">
        <p14:creationId xmlns:p14="http://schemas.microsoft.com/office/powerpoint/2010/main" val="1372506688"/>
      </p:ext>
    </p:extLst>
  </p:cSld>
  <p:clrMapOvr>
    <a:masterClrMapping/>
  </p:clrMapOvr>
  <p:transition/>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p:cNvSpPr>
            <a:spLocks noGrp="1" noChangeArrowheads="1"/>
          </p:cNvSpPr>
          <p:nvPr>
            <p:ph type="ctrTitle"/>
          </p:nvPr>
        </p:nvSpPr>
        <p:spPr>
          <a:xfrm>
            <a:off x="685800" y="1676400"/>
            <a:ext cx="7772400" cy="1470025"/>
          </a:xfrm>
        </p:spPr>
        <p:txBody>
          <a:bodyPr>
            <a:normAutofit fontScale="90000"/>
          </a:bodyPr>
          <a:lstStyle/>
          <a:p>
            <a:pPr algn="l" eaLnBrk="1" hangingPunct="1"/>
            <a:r>
              <a:rPr lang="en-US" altLang="en-US" sz="4000" b="1" dirty="0" smtClean="0"/>
              <a:t>Take a moment to talk to one or two people next to you:</a:t>
            </a:r>
            <a:r>
              <a:rPr lang="en-US" altLang="en-US" sz="4000" dirty="0" smtClean="0"/>
              <a:t/>
            </a:r>
            <a:br>
              <a:rPr lang="en-US" altLang="en-US" sz="4000" dirty="0" smtClean="0"/>
            </a:br>
            <a:r>
              <a:rPr lang="en-US" altLang="en-US" sz="4000" dirty="0" smtClean="0"/>
              <a:t/>
            </a:r>
            <a:br>
              <a:rPr lang="en-US" altLang="en-US" sz="4000" dirty="0" smtClean="0"/>
            </a:br>
            <a:r>
              <a:rPr lang="en-US" altLang="en-US" sz="4000" dirty="0" smtClean="0"/>
              <a:t>- Think about problems you encounter in your daily work</a:t>
            </a:r>
            <a:br>
              <a:rPr lang="en-US" altLang="en-US" sz="4000" dirty="0" smtClean="0"/>
            </a:br>
            <a:r>
              <a:rPr lang="en-US" altLang="en-US" sz="4000" dirty="0" smtClean="0"/>
              <a:t/>
            </a:r>
            <a:br>
              <a:rPr lang="en-US" altLang="en-US" sz="4000" dirty="0" smtClean="0"/>
            </a:br>
            <a:r>
              <a:rPr lang="en-US" altLang="en-US" sz="4000" dirty="0" smtClean="0"/>
              <a:t>- Can you identify some of the systems issues that contribute to these problems? </a:t>
            </a:r>
          </a:p>
        </p:txBody>
      </p:sp>
    </p:spTree>
    <p:extLst>
      <p:ext uri="{BB962C8B-B14F-4D97-AF65-F5344CB8AC3E}">
        <p14:creationId xmlns:p14="http://schemas.microsoft.com/office/powerpoint/2010/main" val="1501322122"/>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
            </a:r>
            <a:br>
              <a:rPr lang="en-US" b="1" dirty="0" smtClean="0"/>
            </a:br>
            <a:r>
              <a:rPr lang="en-US" dirty="0" smtClean="0"/>
              <a:t>Science </a:t>
            </a:r>
            <a:r>
              <a:rPr lang="en-US" dirty="0"/>
              <a:t>of Patient </a:t>
            </a:r>
            <a:r>
              <a:rPr lang="en-US" dirty="0" smtClean="0"/>
              <a:t>Safety</a:t>
            </a:r>
            <a:r>
              <a:rPr lang="en-US" dirty="0"/>
              <a:t/>
            </a:r>
            <a:br>
              <a:rPr lang="en-US" dirty="0"/>
            </a:br>
            <a:endParaRPr lang="en-US" dirty="0"/>
          </a:p>
        </p:txBody>
      </p:sp>
      <p:sp>
        <p:nvSpPr>
          <p:cNvPr id="3" name="Content Placeholder 2"/>
          <p:cNvSpPr>
            <a:spLocks noGrp="1"/>
          </p:cNvSpPr>
          <p:nvPr>
            <p:ph idx="1"/>
          </p:nvPr>
        </p:nvSpPr>
        <p:spPr/>
        <p:txBody>
          <a:bodyPr/>
          <a:lstStyle/>
          <a:p>
            <a:pPr>
              <a:buFont typeface="Wingdings" panose="05000000000000000000" pitchFamily="2" charset="2"/>
              <a:buChar char="§"/>
            </a:pPr>
            <a:r>
              <a:rPr lang="en-US" dirty="0"/>
              <a:t>Systems thinking </a:t>
            </a:r>
            <a:endParaRPr lang="en-US" dirty="0" smtClean="0"/>
          </a:p>
          <a:p>
            <a:pPr>
              <a:buFont typeface="Wingdings" panose="05000000000000000000" pitchFamily="2" charset="2"/>
              <a:buChar char="§"/>
            </a:pPr>
            <a:endParaRPr lang="en-US" dirty="0"/>
          </a:p>
          <a:p>
            <a:pPr>
              <a:buFont typeface="Wingdings" panose="05000000000000000000" pitchFamily="2" charset="2"/>
              <a:buChar char="§"/>
            </a:pPr>
            <a:r>
              <a:rPr lang="en-US" dirty="0" smtClean="0"/>
              <a:t> </a:t>
            </a:r>
            <a:r>
              <a:rPr lang="en-US" b="1" dirty="0"/>
              <a:t>Safety </a:t>
            </a:r>
            <a:r>
              <a:rPr lang="en-US" b="1" dirty="0" smtClean="0"/>
              <a:t>culture </a:t>
            </a:r>
          </a:p>
          <a:p>
            <a:pPr marL="0" indent="0">
              <a:buNone/>
            </a:pPr>
            <a:r>
              <a:rPr lang="en-US" b="1" dirty="0"/>
              <a:t>	</a:t>
            </a:r>
            <a:r>
              <a:rPr lang="en-US" b="1" dirty="0" smtClean="0"/>
              <a:t>What is culture?</a:t>
            </a:r>
          </a:p>
          <a:p>
            <a:pPr marL="0" indent="0">
              <a:buNone/>
            </a:pPr>
            <a:r>
              <a:rPr lang="en-US" b="1" dirty="0"/>
              <a:t>	</a:t>
            </a:r>
            <a:r>
              <a:rPr lang="en-US" b="1" dirty="0" smtClean="0"/>
              <a:t> “The way we do things around here”</a:t>
            </a:r>
          </a:p>
        </p:txBody>
      </p:sp>
    </p:spTree>
    <p:extLst>
      <p:ext uri="{BB962C8B-B14F-4D97-AF65-F5344CB8AC3E}">
        <p14:creationId xmlns:p14="http://schemas.microsoft.com/office/powerpoint/2010/main" val="238292692"/>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p:cNvSpPr>
            <a:spLocks noGrp="1" noChangeArrowheads="1"/>
          </p:cNvSpPr>
          <p:nvPr>
            <p:ph type="title" idx="4294967295"/>
          </p:nvPr>
        </p:nvSpPr>
        <p:spPr>
          <a:xfrm>
            <a:off x="685800" y="381000"/>
            <a:ext cx="7772400" cy="1020763"/>
          </a:xfrm>
        </p:spPr>
        <p:txBody>
          <a:bodyPr>
            <a:normAutofit fontScale="90000"/>
          </a:bodyPr>
          <a:lstStyle/>
          <a:p>
            <a:r>
              <a:rPr lang="en-US" altLang="en-US" sz="4000" dirty="0" smtClean="0">
                <a:ea typeface="ＭＳ Ｐゴシック" pitchFamily="34" charset="-128"/>
              </a:rPr>
              <a:t>Characteristics of a </a:t>
            </a:r>
            <a:br>
              <a:rPr lang="en-US" altLang="en-US" sz="4000" dirty="0" smtClean="0">
                <a:ea typeface="ＭＳ Ｐゴシック" pitchFamily="34" charset="-128"/>
              </a:rPr>
            </a:br>
            <a:r>
              <a:rPr lang="en-US" altLang="en-US" sz="4000" dirty="0" smtClean="0">
                <a:ea typeface="ＭＳ Ｐゴシック" pitchFamily="34" charset="-128"/>
              </a:rPr>
              <a:t>Culture of Patient Safety</a:t>
            </a:r>
          </a:p>
        </p:txBody>
      </p:sp>
      <p:sp>
        <p:nvSpPr>
          <p:cNvPr id="23555" name="Rectangle 3"/>
          <p:cNvSpPr>
            <a:spLocks noGrp="1" noChangeArrowheads="1"/>
          </p:cNvSpPr>
          <p:nvPr>
            <p:ph type="body" idx="4294967295"/>
          </p:nvPr>
        </p:nvSpPr>
        <p:spPr>
          <a:xfrm>
            <a:off x="457200" y="1600200"/>
            <a:ext cx="8382000" cy="4876800"/>
          </a:xfrm>
        </p:spPr>
        <p:txBody>
          <a:bodyPr>
            <a:normAutofit lnSpcReduction="10000"/>
          </a:bodyPr>
          <a:lstStyle/>
          <a:p>
            <a:pPr>
              <a:lnSpc>
                <a:spcPct val="90000"/>
              </a:lnSpc>
              <a:buFont typeface="Wingdings" panose="05000000000000000000" pitchFamily="2" charset="2"/>
              <a:buChar char="§"/>
            </a:pPr>
            <a:r>
              <a:rPr lang="en-US" altLang="en-US" sz="2800" u="sng" dirty="0" smtClean="0">
                <a:ea typeface="ＭＳ Ｐゴシック" pitchFamily="34" charset="-128"/>
              </a:rPr>
              <a:t>Driving out fear</a:t>
            </a:r>
            <a:r>
              <a:rPr lang="en-US" altLang="en-US" sz="2800" dirty="0" smtClean="0">
                <a:ea typeface="ＭＳ Ｐゴシック" pitchFamily="34" charset="-128"/>
              </a:rPr>
              <a:t> so people </a:t>
            </a:r>
            <a:r>
              <a:rPr lang="en-US" altLang="en-US" sz="2800" dirty="0" err="1" smtClean="0">
                <a:ea typeface="ＭＳ Ｐゴシック" pitchFamily="34" charset="-128"/>
              </a:rPr>
              <a:t>aren</a:t>
            </a:r>
            <a:r>
              <a:rPr lang="ja-JP" altLang="en-US" sz="2800" dirty="0" smtClean="0">
                <a:ea typeface="ＭＳ Ｐゴシック" pitchFamily="34" charset="-128"/>
              </a:rPr>
              <a:t>’</a:t>
            </a:r>
            <a:r>
              <a:rPr lang="en-US" altLang="ja-JP" sz="2800" dirty="0" smtClean="0">
                <a:ea typeface="ＭＳ Ｐゴシック" pitchFamily="34" charset="-128"/>
              </a:rPr>
              <a:t>t afraid to ask questions or share things that go wrong</a:t>
            </a:r>
          </a:p>
          <a:p>
            <a:pPr>
              <a:lnSpc>
                <a:spcPct val="90000"/>
              </a:lnSpc>
              <a:buFont typeface="Wingdings" panose="05000000000000000000" pitchFamily="2" charset="2"/>
              <a:buChar char="§"/>
            </a:pPr>
            <a:r>
              <a:rPr lang="en-US" altLang="en-US" sz="2800" dirty="0" smtClean="0">
                <a:ea typeface="ＭＳ Ｐゴシック" pitchFamily="34" charset="-128"/>
              </a:rPr>
              <a:t>Organizational emphasis on </a:t>
            </a:r>
            <a:r>
              <a:rPr lang="en-US" altLang="en-US" sz="2800" u="sng" dirty="0" smtClean="0">
                <a:ea typeface="ＭＳ Ｐゴシック" pitchFamily="34" charset="-128"/>
              </a:rPr>
              <a:t>identifying unsafe conditions, taking steps to reduce risks to patients</a:t>
            </a:r>
            <a:endParaRPr lang="en-US" altLang="en-US" sz="2800" dirty="0">
              <a:ea typeface="ＭＳ Ｐゴシック" pitchFamily="34" charset="-128"/>
            </a:endParaRPr>
          </a:p>
          <a:p>
            <a:pPr>
              <a:lnSpc>
                <a:spcPct val="90000"/>
              </a:lnSpc>
              <a:buFont typeface="Wingdings" panose="05000000000000000000" pitchFamily="2" charset="2"/>
              <a:buChar char="§"/>
            </a:pPr>
            <a:r>
              <a:rPr lang="en-US" altLang="en-US" sz="2800" dirty="0" smtClean="0">
                <a:ea typeface="ＭＳ Ｐゴシック" pitchFamily="34" charset="-128"/>
              </a:rPr>
              <a:t>Ensure that there is </a:t>
            </a:r>
            <a:r>
              <a:rPr lang="en-US" altLang="en-US" sz="2800" u="sng" dirty="0" smtClean="0">
                <a:ea typeface="ＭＳ Ｐゴシック" pitchFamily="34" charset="-128"/>
              </a:rPr>
              <a:t>learning from</a:t>
            </a:r>
            <a:r>
              <a:rPr lang="en-US" altLang="en-US" sz="2800" dirty="0" smtClean="0">
                <a:ea typeface="ＭＳ Ｐゴシック" pitchFamily="34" charset="-128"/>
              </a:rPr>
              <a:t> </a:t>
            </a:r>
            <a:r>
              <a:rPr lang="en-US" altLang="en-US" sz="2800" u="sng" dirty="0" smtClean="0">
                <a:ea typeface="ＭＳ Ｐゴシック" pitchFamily="34" charset="-128"/>
              </a:rPr>
              <a:t>mistakes</a:t>
            </a:r>
          </a:p>
          <a:p>
            <a:pPr>
              <a:lnSpc>
                <a:spcPct val="90000"/>
              </a:lnSpc>
              <a:buFont typeface="Wingdings" panose="05000000000000000000" pitchFamily="2" charset="2"/>
              <a:buChar char="§"/>
            </a:pPr>
            <a:r>
              <a:rPr lang="en-US" altLang="en-US" sz="2800" dirty="0" smtClean="0">
                <a:ea typeface="ＭＳ Ｐゴシック" pitchFamily="34" charset="-128"/>
              </a:rPr>
              <a:t>When dealing with adverse events, </a:t>
            </a:r>
            <a:r>
              <a:rPr lang="en-US" altLang="en-US" sz="2800" u="sng" dirty="0" smtClean="0">
                <a:ea typeface="ＭＳ Ｐゴシック" pitchFamily="34" charset="-128"/>
              </a:rPr>
              <a:t>replacing</a:t>
            </a:r>
            <a:r>
              <a:rPr lang="en-US" altLang="en-US" sz="2800" dirty="0" smtClean="0">
                <a:ea typeface="ＭＳ Ｐゴシック" pitchFamily="34" charset="-128"/>
              </a:rPr>
              <a:t> </a:t>
            </a:r>
            <a:r>
              <a:rPr lang="en-US" altLang="en-US" sz="2800" u="sng" dirty="0" smtClean="0">
                <a:ea typeface="ＭＳ Ｐゴシック" pitchFamily="34" charset="-128"/>
              </a:rPr>
              <a:t>blame </a:t>
            </a:r>
            <a:r>
              <a:rPr lang="en-US" altLang="en-US" sz="2800" dirty="0" smtClean="0">
                <a:ea typeface="ＭＳ Ｐゴシック" pitchFamily="34" charset="-128"/>
              </a:rPr>
              <a:t>and fear with </a:t>
            </a:r>
            <a:r>
              <a:rPr lang="en-US" altLang="en-US" sz="2800" u="sng" dirty="0" smtClean="0">
                <a:ea typeface="ＭＳ Ｐゴシック" pitchFamily="34" charset="-128"/>
              </a:rPr>
              <a:t>learning</a:t>
            </a:r>
            <a:r>
              <a:rPr lang="en-US" altLang="en-US" sz="2800" dirty="0" smtClean="0">
                <a:ea typeface="ＭＳ Ｐゴシック" pitchFamily="34" charset="-128"/>
              </a:rPr>
              <a:t> and </a:t>
            </a:r>
            <a:r>
              <a:rPr lang="en-US" altLang="en-US" sz="2800" u="sng" dirty="0" smtClean="0">
                <a:ea typeface="ＭＳ Ｐゴシック" pitchFamily="34" charset="-128"/>
              </a:rPr>
              <a:t>improvement</a:t>
            </a:r>
            <a:r>
              <a:rPr lang="en-US" altLang="en-US" sz="2800" dirty="0" smtClean="0">
                <a:ea typeface="ＭＳ Ｐゴシック" pitchFamily="34" charset="-128"/>
              </a:rPr>
              <a:t>. </a:t>
            </a:r>
          </a:p>
          <a:p>
            <a:pPr>
              <a:lnSpc>
                <a:spcPct val="90000"/>
              </a:lnSpc>
              <a:buFont typeface="Wingdings" panose="05000000000000000000" pitchFamily="2" charset="2"/>
              <a:buChar char="§"/>
            </a:pPr>
            <a:r>
              <a:rPr lang="en-US" altLang="en-US" sz="2800" dirty="0" smtClean="0">
                <a:ea typeface="ＭＳ Ｐゴシック" pitchFamily="34" charset="-128"/>
              </a:rPr>
              <a:t>Recognition that </a:t>
            </a:r>
            <a:r>
              <a:rPr lang="ja-JP" altLang="en-US" sz="2800" dirty="0" smtClean="0">
                <a:ea typeface="ＭＳ Ｐゴシック" pitchFamily="34" charset="-128"/>
              </a:rPr>
              <a:t>“</a:t>
            </a:r>
            <a:r>
              <a:rPr lang="en-US" altLang="ja-JP" sz="2800" dirty="0" smtClean="0">
                <a:ea typeface="ＭＳ Ｐゴシック" pitchFamily="34" charset="-128"/>
              </a:rPr>
              <a:t>to err is human</a:t>
            </a:r>
            <a:r>
              <a:rPr lang="ja-JP" altLang="en-US" sz="2800" dirty="0" smtClean="0">
                <a:ea typeface="ＭＳ Ｐゴシック" pitchFamily="34" charset="-128"/>
              </a:rPr>
              <a:t>”</a:t>
            </a:r>
            <a:r>
              <a:rPr lang="en-US" altLang="ja-JP" sz="2800" dirty="0" smtClean="0">
                <a:ea typeface="ＭＳ Ｐゴシック" pitchFamily="34" charset="-128"/>
              </a:rPr>
              <a:t> </a:t>
            </a:r>
          </a:p>
          <a:p>
            <a:pPr>
              <a:lnSpc>
                <a:spcPct val="90000"/>
              </a:lnSpc>
              <a:buFont typeface="Wingdings" panose="05000000000000000000" pitchFamily="2" charset="2"/>
              <a:buChar char="§"/>
            </a:pPr>
            <a:r>
              <a:rPr lang="en-US" altLang="en-US" sz="2800" u="sng" dirty="0" smtClean="0">
                <a:ea typeface="ＭＳ Ｐゴシック" pitchFamily="34" charset="-128"/>
              </a:rPr>
              <a:t>Leaders</a:t>
            </a:r>
            <a:r>
              <a:rPr lang="en-US" altLang="en-US" sz="2800" dirty="0" smtClean="0">
                <a:ea typeface="ＭＳ Ｐゴシック" pitchFamily="34" charset="-128"/>
              </a:rPr>
              <a:t> model </a:t>
            </a:r>
            <a:r>
              <a:rPr lang="en-US" altLang="en-US" sz="2800" u="sng" dirty="0" smtClean="0">
                <a:ea typeface="ＭＳ Ｐゴシック" pitchFamily="34" charset="-128"/>
              </a:rPr>
              <a:t>commitment </a:t>
            </a:r>
            <a:r>
              <a:rPr lang="en-US" altLang="en-US" sz="2800" dirty="0" smtClean="0">
                <a:ea typeface="ＭＳ Ｐゴシック" pitchFamily="34" charset="-128"/>
              </a:rPr>
              <a:t>for trust to needed overcome fear and take risks to make  change</a:t>
            </a:r>
          </a:p>
          <a:p>
            <a:pPr lvl="4">
              <a:lnSpc>
                <a:spcPct val="90000"/>
              </a:lnSpc>
              <a:buFontTx/>
              <a:buNone/>
            </a:pPr>
            <a:endParaRPr lang="en-US" altLang="en-US" sz="1800" dirty="0" smtClean="0">
              <a:ea typeface="ＭＳ Ｐゴシック" pitchFamily="34" charset="-128"/>
            </a:endParaRPr>
          </a:p>
          <a:p>
            <a:pPr lvl="4">
              <a:lnSpc>
                <a:spcPct val="90000"/>
              </a:lnSpc>
              <a:buFontTx/>
              <a:buNone/>
            </a:pPr>
            <a:r>
              <a:rPr lang="en-US" altLang="en-US" sz="1800" dirty="0" smtClean="0">
                <a:ea typeface="ＭＳ Ｐゴシック" pitchFamily="34" charset="-128"/>
              </a:rPr>
              <a:t>					Dr. Gordy Schiff</a:t>
            </a:r>
          </a:p>
        </p:txBody>
      </p:sp>
    </p:spTree>
    <p:extLst>
      <p:ext uri="{BB962C8B-B14F-4D97-AF65-F5344CB8AC3E}">
        <p14:creationId xmlns:p14="http://schemas.microsoft.com/office/powerpoint/2010/main" val="3505039468"/>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2"/>
          <p:cNvSpPr>
            <a:spLocks noChangeArrowheads="1"/>
          </p:cNvSpPr>
          <p:nvPr/>
        </p:nvSpPr>
        <p:spPr bwMode="auto">
          <a:xfrm>
            <a:off x="609600" y="1479550"/>
            <a:ext cx="8153400" cy="38164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tx1"/>
              </a:buClr>
              <a:buChar char="•"/>
              <a:defRPr sz="3200">
                <a:solidFill>
                  <a:schemeClr val="tx1"/>
                </a:solidFill>
                <a:latin typeface="Arial" pitchFamily="34" charset="0"/>
                <a:ea typeface="ＭＳ Ｐゴシック" pitchFamily="34" charset="-128"/>
              </a:defRPr>
            </a:lvl1pPr>
            <a:lvl2pPr marL="742950" indent="-285750" eaLnBrk="0" hangingPunct="0">
              <a:spcBef>
                <a:spcPct val="20000"/>
              </a:spcBef>
              <a:buClr>
                <a:schemeClr val="tx1"/>
              </a:buClr>
              <a:buFont typeface="Arial" pitchFamily="34" charset="0"/>
              <a:buChar char="─"/>
              <a:defRPr sz="2800">
                <a:solidFill>
                  <a:schemeClr val="tx1"/>
                </a:solidFill>
                <a:latin typeface="Arial" pitchFamily="34" charset="0"/>
                <a:ea typeface="ＭＳ Ｐゴシック" pitchFamily="34" charset="-128"/>
              </a:defRPr>
            </a:lvl2pPr>
            <a:lvl3pPr marL="1143000" indent="-228600" eaLnBrk="0" hangingPunct="0">
              <a:spcBef>
                <a:spcPct val="20000"/>
              </a:spcBef>
              <a:buClr>
                <a:schemeClr val="tx1"/>
              </a:buClr>
              <a:buFont typeface="Wingdings" pitchFamily="2" charset="2"/>
              <a:buChar char="Ø"/>
              <a:defRPr sz="2400">
                <a:solidFill>
                  <a:schemeClr val="tx1"/>
                </a:solidFill>
                <a:latin typeface="Arial" pitchFamily="34" charset="0"/>
                <a:ea typeface="ＭＳ Ｐゴシック" pitchFamily="34" charset="-128"/>
              </a:defRPr>
            </a:lvl3pPr>
            <a:lvl4pPr marL="1600200" indent="-228600" eaLnBrk="0" hangingPunct="0">
              <a:spcBef>
                <a:spcPct val="20000"/>
              </a:spcBef>
              <a:buChar char="–"/>
              <a:defRPr sz="2000">
                <a:solidFill>
                  <a:schemeClr val="tx1"/>
                </a:solidFill>
                <a:latin typeface="Arial" pitchFamily="34" charset="0"/>
                <a:ea typeface="ＭＳ Ｐゴシック" pitchFamily="34" charset="-128"/>
              </a:defRPr>
            </a:lvl4pPr>
            <a:lvl5pPr marL="2057400" indent="-228600" eaLnBrk="0" hangingPunct="0">
              <a:spcBef>
                <a:spcPct val="20000"/>
              </a:spcBef>
              <a:buChar char="»"/>
              <a:defRPr sz="2000">
                <a:solidFill>
                  <a:schemeClr val="tx1"/>
                </a:solidFill>
                <a:latin typeface="Arial" pitchFamily="34" charset="0"/>
                <a:ea typeface="ＭＳ Ｐゴシック" pitchFamily="34" charset="-128"/>
              </a:defRPr>
            </a:lvl5pPr>
            <a:lvl6pPr marL="2514600" indent="-228600" eaLnBrk="0" fontAlgn="base" hangingPunct="0">
              <a:spcBef>
                <a:spcPct val="20000"/>
              </a:spcBef>
              <a:spcAft>
                <a:spcPct val="0"/>
              </a:spcAft>
              <a:buChar char="»"/>
              <a:defRPr sz="2000">
                <a:solidFill>
                  <a:schemeClr val="tx1"/>
                </a:solidFill>
                <a:latin typeface="Arial" pitchFamily="34" charset="0"/>
                <a:ea typeface="ＭＳ Ｐゴシック" pitchFamily="34" charset="-128"/>
              </a:defRPr>
            </a:lvl6pPr>
            <a:lvl7pPr marL="2971800" indent="-228600" eaLnBrk="0" fontAlgn="base" hangingPunct="0">
              <a:spcBef>
                <a:spcPct val="20000"/>
              </a:spcBef>
              <a:spcAft>
                <a:spcPct val="0"/>
              </a:spcAft>
              <a:buChar char="»"/>
              <a:defRPr sz="2000">
                <a:solidFill>
                  <a:schemeClr val="tx1"/>
                </a:solidFill>
                <a:latin typeface="Arial" pitchFamily="34" charset="0"/>
                <a:ea typeface="ＭＳ Ｐゴシック" pitchFamily="34" charset="-128"/>
              </a:defRPr>
            </a:lvl7pPr>
            <a:lvl8pPr marL="3429000" indent="-228600" eaLnBrk="0" fontAlgn="base" hangingPunct="0">
              <a:spcBef>
                <a:spcPct val="20000"/>
              </a:spcBef>
              <a:spcAft>
                <a:spcPct val="0"/>
              </a:spcAft>
              <a:buChar char="»"/>
              <a:defRPr sz="2000">
                <a:solidFill>
                  <a:schemeClr val="tx1"/>
                </a:solidFill>
                <a:latin typeface="Arial" pitchFamily="34" charset="0"/>
                <a:ea typeface="ＭＳ Ｐゴシック" pitchFamily="34" charset="-128"/>
              </a:defRPr>
            </a:lvl8pPr>
            <a:lvl9pPr marL="3886200" indent="-228600" eaLnBrk="0" fontAlgn="base" hangingPunct="0">
              <a:spcBef>
                <a:spcPct val="20000"/>
              </a:spcBef>
              <a:spcAft>
                <a:spcPct val="0"/>
              </a:spcAft>
              <a:buChar char="»"/>
              <a:defRPr sz="2000">
                <a:solidFill>
                  <a:schemeClr val="tx1"/>
                </a:solidFill>
                <a:latin typeface="Arial" pitchFamily="34" charset="0"/>
                <a:ea typeface="ＭＳ Ｐゴシック" pitchFamily="34" charset="-128"/>
              </a:defRPr>
            </a:lvl9pPr>
          </a:lstStyle>
          <a:p>
            <a:pPr eaLnBrk="1" hangingPunct="1">
              <a:spcBef>
                <a:spcPct val="0"/>
              </a:spcBef>
              <a:buClrTx/>
              <a:buFontTx/>
              <a:buNone/>
            </a:pPr>
            <a:endParaRPr lang="en-US" altLang="en-US" sz="1800" dirty="0"/>
          </a:p>
          <a:p>
            <a:pPr eaLnBrk="1" hangingPunct="1">
              <a:spcBef>
                <a:spcPct val="0"/>
              </a:spcBef>
              <a:buClrTx/>
              <a:buFontTx/>
              <a:buNone/>
            </a:pPr>
            <a:r>
              <a:rPr lang="ja-JP" altLang="en-US" dirty="0">
                <a:latin typeface="+mj-lt"/>
              </a:rPr>
              <a:t>“</a:t>
            </a:r>
            <a:r>
              <a:rPr lang="en-US" altLang="ja-JP" dirty="0">
                <a:latin typeface="+mj-lt"/>
              </a:rPr>
              <a:t>The single greatest impediment to </a:t>
            </a:r>
          </a:p>
          <a:p>
            <a:pPr eaLnBrk="1" hangingPunct="1">
              <a:spcBef>
                <a:spcPct val="0"/>
              </a:spcBef>
              <a:buClrTx/>
              <a:buFontTx/>
              <a:buNone/>
            </a:pPr>
            <a:r>
              <a:rPr lang="en-US" altLang="en-US" dirty="0">
                <a:latin typeface="+mj-lt"/>
              </a:rPr>
              <a:t>error prevention in the medical industry is </a:t>
            </a:r>
          </a:p>
          <a:p>
            <a:pPr eaLnBrk="1" hangingPunct="1">
              <a:spcBef>
                <a:spcPct val="0"/>
              </a:spcBef>
              <a:buClrTx/>
              <a:buFontTx/>
              <a:buNone/>
            </a:pPr>
            <a:r>
              <a:rPr lang="en-US" altLang="en-US" dirty="0">
                <a:latin typeface="+mj-lt"/>
              </a:rPr>
              <a:t>that we punish people for making mistakes.</a:t>
            </a:r>
            <a:r>
              <a:rPr lang="ja-JP" altLang="en-US" dirty="0">
                <a:latin typeface="+mj-lt"/>
              </a:rPr>
              <a:t>”</a:t>
            </a:r>
            <a:endParaRPr lang="en-US" altLang="ja-JP" dirty="0">
              <a:latin typeface="+mj-lt"/>
            </a:endParaRPr>
          </a:p>
          <a:p>
            <a:pPr eaLnBrk="1" hangingPunct="1">
              <a:spcBef>
                <a:spcPct val="0"/>
              </a:spcBef>
              <a:buClrTx/>
              <a:buFontTx/>
              <a:buNone/>
            </a:pPr>
            <a:endParaRPr lang="en-US" altLang="en-US" dirty="0">
              <a:latin typeface="+mj-lt"/>
            </a:endParaRPr>
          </a:p>
          <a:p>
            <a:pPr eaLnBrk="1" hangingPunct="1">
              <a:spcBef>
                <a:spcPct val="0"/>
              </a:spcBef>
              <a:buClrTx/>
              <a:buFontTx/>
              <a:buNone/>
            </a:pPr>
            <a:endParaRPr lang="en-US" altLang="en-US" dirty="0">
              <a:latin typeface="+mj-lt"/>
            </a:endParaRPr>
          </a:p>
          <a:p>
            <a:pPr eaLnBrk="1" hangingPunct="1">
              <a:spcBef>
                <a:spcPct val="0"/>
              </a:spcBef>
              <a:buClrTx/>
              <a:buFontTx/>
              <a:buNone/>
            </a:pPr>
            <a:r>
              <a:rPr lang="en-US" altLang="en-US" dirty="0">
                <a:latin typeface="+mj-lt"/>
              </a:rPr>
              <a:t>Dr. Lucian Leape</a:t>
            </a:r>
          </a:p>
          <a:p>
            <a:pPr eaLnBrk="1" hangingPunct="1">
              <a:spcBef>
                <a:spcPct val="0"/>
              </a:spcBef>
              <a:buClrTx/>
              <a:buFontTx/>
              <a:buNone/>
            </a:pPr>
            <a:r>
              <a:rPr lang="en-US" altLang="en-US" dirty="0">
                <a:latin typeface="+mj-lt"/>
              </a:rPr>
              <a:t>Professor, Harvard School of Public Health</a:t>
            </a:r>
          </a:p>
        </p:txBody>
      </p:sp>
    </p:spTree>
    <p:extLst>
      <p:ext uri="{BB962C8B-B14F-4D97-AF65-F5344CB8AC3E}">
        <p14:creationId xmlns:p14="http://schemas.microsoft.com/office/powerpoint/2010/main" val="3702975843"/>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a:xfrm>
            <a:off x="457200" y="274638"/>
            <a:ext cx="8229600" cy="1173162"/>
          </a:xfrm>
        </p:spPr>
        <p:txBody>
          <a:bodyPr>
            <a:normAutofit fontScale="90000"/>
          </a:bodyPr>
          <a:lstStyle/>
          <a:p>
            <a:r>
              <a:rPr lang="en-US" altLang="en-US" sz="3600" dirty="0" smtClean="0">
                <a:solidFill>
                  <a:schemeClr val="tx1"/>
                </a:solidFill>
              </a:rPr>
              <a:t>Just Culture</a:t>
            </a:r>
            <a:br>
              <a:rPr lang="en-US" altLang="en-US" sz="3600" dirty="0" smtClean="0">
                <a:solidFill>
                  <a:schemeClr val="tx1"/>
                </a:solidFill>
              </a:rPr>
            </a:br>
            <a:r>
              <a:rPr lang="en-US" altLang="en-US" sz="3600" dirty="0" smtClean="0">
                <a:solidFill>
                  <a:schemeClr val="tx1"/>
                </a:solidFill>
              </a:rPr>
              <a:t>Managing </a:t>
            </a:r>
            <a:r>
              <a:rPr lang="en-US" altLang="en-US" sz="3600" dirty="0">
                <a:solidFill>
                  <a:schemeClr val="tx1"/>
                </a:solidFill>
              </a:rPr>
              <a:t>Risk – The Three Behaviors</a:t>
            </a:r>
          </a:p>
        </p:txBody>
      </p:sp>
      <p:sp>
        <p:nvSpPr>
          <p:cNvPr id="3075" name="Rectangle 3"/>
          <p:cNvSpPr>
            <a:spLocks noChangeArrowheads="1"/>
          </p:cNvSpPr>
          <p:nvPr/>
        </p:nvSpPr>
        <p:spPr bwMode="auto">
          <a:xfrm>
            <a:off x="685800" y="1849438"/>
            <a:ext cx="2133600" cy="4170362"/>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3076" name="Line 4"/>
          <p:cNvSpPr>
            <a:spLocks noChangeShapeType="1"/>
          </p:cNvSpPr>
          <p:nvPr/>
        </p:nvSpPr>
        <p:spPr bwMode="auto">
          <a:xfrm>
            <a:off x="685800" y="2649538"/>
            <a:ext cx="2133600"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3077" name="Text Box 5"/>
          <p:cNvSpPr txBox="1">
            <a:spLocks noChangeArrowheads="1"/>
          </p:cNvSpPr>
          <p:nvPr/>
        </p:nvSpPr>
        <p:spPr bwMode="auto">
          <a:xfrm>
            <a:off x="762000" y="2057400"/>
            <a:ext cx="182880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eaLnBrk="0" hangingPunct="0"/>
            <a:r>
              <a:rPr lang="en-US" altLang="en-US" sz="1800" b="1" dirty="0"/>
              <a:t>Normal Error</a:t>
            </a:r>
            <a:endParaRPr lang="en-US" altLang="en-US" sz="1800" dirty="0"/>
          </a:p>
        </p:txBody>
      </p:sp>
      <p:sp>
        <p:nvSpPr>
          <p:cNvPr id="3078" name="Text Box 6"/>
          <p:cNvSpPr txBox="1">
            <a:spLocks noChangeArrowheads="1"/>
          </p:cNvSpPr>
          <p:nvPr/>
        </p:nvSpPr>
        <p:spPr bwMode="auto">
          <a:xfrm>
            <a:off x="762000" y="2819400"/>
            <a:ext cx="1981200" cy="730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eaLnBrk="0" hangingPunct="0"/>
            <a:r>
              <a:rPr lang="en-US" altLang="en-US" sz="1400" i="1"/>
              <a:t>Product of our</a:t>
            </a:r>
          </a:p>
          <a:p>
            <a:pPr algn="ctr" eaLnBrk="0" hangingPunct="0"/>
            <a:r>
              <a:rPr lang="en-US" altLang="en-US" sz="1400" i="1"/>
              <a:t>current </a:t>
            </a:r>
          </a:p>
          <a:p>
            <a:pPr algn="ctr" eaLnBrk="0" hangingPunct="0"/>
            <a:r>
              <a:rPr lang="en-US" altLang="en-US" sz="1400" i="1"/>
              <a:t>system design</a:t>
            </a:r>
            <a:endParaRPr lang="en-US" altLang="en-US" sz="1400"/>
          </a:p>
        </p:txBody>
      </p:sp>
      <p:sp>
        <p:nvSpPr>
          <p:cNvPr id="3079" name="Rectangle 7"/>
          <p:cNvSpPr>
            <a:spLocks noChangeArrowheads="1"/>
          </p:cNvSpPr>
          <p:nvPr/>
        </p:nvSpPr>
        <p:spPr bwMode="auto">
          <a:xfrm>
            <a:off x="3505200" y="1905000"/>
            <a:ext cx="2133600" cy="4191000"/>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3080" name="Text Box 8"/>
          <p:cNvSpPr txBox="1">
            <a:spLocks noChangeArrowheads="1"/>
          </p:cNvSpPr>
          <p:nvPr/>
        </p:nvSpPr>
        <p:spPr bwMode="auto">
          <a:xfrm>
            <a:off x="3657600" y="2133600"/>
            <a:ext cx="2057400"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eaLnBrk="0" hangingPunct="0">
              <a:spcBef>
                <a:spcPct val="50000"/>
              </a:spcBef>
            </a:pPr>
            <a:r>
              <a:rPr lang="en-US" altLang="en-US" sz="1800" b="1" dirty="0"/>
              <a:t>At-Risk Behavior</a:t>
            </a:r>
            <a:endParaRPr lang="en-US" altLang="en-US" sz="1800" dirty="0"/>
          </a:p>
        </p:txBody>
      </p:sp>
      <p:sp>
        <p:nvSpPr>
          <p:cNvPr id="3081" name="Text Box 9"/>
          <p:cNvSpPr txBox="1">
            <a:spLocks noChangeArrowheads="1"/>
          </p:cNvSpPr>
          <p:nvPr/>
        </p:nvSpPr>
        <p:spPr bwMode="auto">
          <a:xfrm>
            <a:off x="3657600" y="2819400"/>
            <a:ext cx="1752600" cy="5175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eaLnBrk="0" hangingPunct="0">
              <a:spcBef>
                <a:spcPct val="50000"/>
              </a:spcBef>
            </a:pPr>
            <a:r>
              <a:rPr lang="en-US" altLang="en-US" sz="1400" i="1"/>
              <a:t>Unintentional risk-taking</a:t>
            </a:r>
            <a:endParaRPr lang="en-US" altLang="en-US" sz="1400"/>
          </a:p>
        </p:txBody>
      </p:sp>
      <p:sp>
        <p:nvSpPr>
          <p:cNvPr id="3082" name="Rectangle 10"/>
          <p:cNvSpPr>
            <a:spLocks noChangeArrowheads="1"/>
          </p:cNvSpPr>
          <p:nvPr/>
        </p:nvSpPr>
        <p:spPr bwMode="auto">
          <a:xfrm>
            <a:off x="6324600" y="1887538"/>
            <a:ext cx="2133600" cy="4208462"/>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3083" name="Line 11"/>
          <p:cNvSpPr>
            <a:spLocks noChangeShapeType="1"/>
          </p:cNvSpPr>
          <p:nvPr/>
        </p:nvSpPr>
        <p:spPr bwMode="auto">
          <a:xfrm>
            <a:off x="6324600" y="2611438"/>
            <a:ext cx="2133600"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3084" name="Text Box 12"/>
          <p:cNvSpPr txBox="1">
            <a:spLocks noChangeArrowheads="1"/>
          </p:cNvSpPr>
          <p:nvPr/>
        </p:nvSpPr>
        <p:spPr bwMode="auto">
          <a:xfrm>
            <a:off x="6477000" y="1981200"/>
            <a:ext cx="1752600" cy="6463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eaLnBrk="0" hangingPunct="0"/>
            <a:r>
              <a:rPr lang="en-US" altLang="en-US" sz="1800" b="1" dirty="0"/>
              <a:t>Reckless Behavior</a:t>
            </a:r>
            <a:endParaRPr lang="en-US" altLang="en-US" sz="1800" dirty="0"/>
          </a:p>
        </p:txBody>
      </p:sp>
      <p:sp>
        <p:nvSpPr>
          <p:cNvPr id="3085" name="Text Box 13"/>
          <p:cNvSpPr txBox="1">
            <a:spLocks noChangeArrowheads="1"/>
          </p:cNvSpPr>
          <p:nvPr/>
        </p:nvSpPr>
        <p:spPr bwMode="auto">
          <a:xfrm>
            <a:off x="6477000" y="2819400"/>
            <a:ext cx="1828800" cy="5175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eaLnBrk="0" hangingPunct="0">
              <a:spcBef>
                <a:spcPct val="50000"/>
              </a:spcBef>
            </a:pPr>
            <a:r>
              <a:rPr lang="en-US" altLang="en-US" sz="1400" i="1"/>
              <a:t>Intentional risk-taking</a:t>
            </a:r>
            <a:endParaRPr lang="en-US" altLang="en-US" sz="1400"/>
          </a:p>
        </p:txBody>
      </p:sp>
      <p:sp>
        <p:nvSpPr>
          <p:cNvPr id="3086" name="Line 14"/>
          <p:cNvSpPr>
            <a:spLocks noChangeShapeType="1"/>
          </p:cNvSpPr>
          <p:nvPr/>
        </p:nvSpPr>
        <p:spPr bwMode="auto">
          <a:xfrm>
            <a:off x="3505200" y="2649538"/>
            <a:ext cx="2133600"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3087" name="Text Box 15"/>
          <p:cNvSpPr txBox="1">
            <a:spLocks noChangeArrowheads="1"/>
          </p:cNvSpPr>
          <p:nvPr/>
        </p:nvSpPr>
        <p:spPr bwMode="auto">
          <a:xfrm>
            <a:off x="6400800" y="3678238"/>
            <a:ext cx="1981200" cy="6238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eaLnBrk="0" hangingPunct="0">
              <a:spcBef>
                <a:spcPct val="50000"/>
              </a:spcBef>
            </a:pPr>
            <a:r>
              <a:rPr lang="en-US" altLang="en-US" sz="1400"/>
              <a:t>Manage through:</a:t>
            </a:r>
          </a:p>
          <a:p>
            <a:pPr eaLnBrk="0" hangingPunct="0">
              <a:spcBef>
                <a:spcPct val="50000"/>
              </a:spcBef>
              <a:buFontTx/>
              <a:buChar char="•"/>
            </a:pPr>
            <a:r>
              <a:rPr lang="en-US" altLang="en-US" sz="1400"/>
              <a:t>Disciplinary action</a:t>
            </a:r>
          </a:p>
        </p:txBody>
      </p:sp>
      <p:sp>
        <p:nvSpPr>
          <p:cNvPr id="3088" name="Text Box 16"/>
          <p:cNvSpPr txBox="1">
            <a:spLocks noChangeArrowheads="1"/>
          </p:cNvSpPr>
          <p:nvPr/>
        </p:nvSpPr>
        <p:spPr bwMode="auto">
          <a:xfrm>
            <a:off x="3581400" y="3505200"/>
            <a:ext cx="1981200" cy="27511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117475" indent="-117475">
              <a:defRPr>
                <a:solidFill>
                  <a:schemeClr val="tx1"/>
                </a:solidFill>
                <a:latin typeface="Arial" pitchFamily="34" charset="0"/>
              </a:defRPr>
            </a:lvl1pPr>
            <a:lvl2pPr>
              <a:defRPr>
                <a:solidFill>
                  <a:schemeClr val="tx1"/>
                </a:solidFill>
                <a:latin typeface="Arial" pitchFamily="34" charset="0"/>
              </a:defRPr>
            </a:lvl2pPr>
            <a:lvl3pPr>
              <a:defRPr>
                <a:solidFill>
                  <a:schemeClr val="tx1"/>
                </a:solidFill>
                <a:latin typeface="Arial" pitchFamily="34" charset="0"/>
              </a:defRPr>
            </a:lvl3pPr>
            <a:lvl4pPr>
              <a:defRPr>
                <a:solidFill>
                  <a:schemeClr val="tx1"/>
                </a:solidFill>
                <a:latin typeface="Arial" pitchFamily="34" charset="0"/>
              </a:defRPr>
            </a:lvl4pPr>
            <a:lvl5pPr>
              <a:defRPr>
                <a:solidFill>
                  <a:schemeClr val="tx1"/>
                </a:solidFill>
                <a:latin typeface="Arial" pitchFamily="34" charset="0"/>
              </a:defRPr>
            </a:lvl5pPr>
            <a:lvl6pPr fontAlgn="base">
              <a:spcBef>
                <a:spcPct val="0"/>
              </a:spcBef>
              <a:spcAft>
                <a:spcPct val="0"/>
              </a:spcAft>
              <a:defRPr>
                <a:solidFill>
                  <a:schemeClr val="tx1"/>
                </a:solidFill>
                <a:latin typeface="Arial" pitchFamily="34" charset="0"/>
              </a:defRPr>
            </a:lvl6pPr>
            <a:lvl7pPr fontAlgn="base">
              <a:spcBef>
                <a:spcPct val="0"/>
              </a:spcBef>
              <a:spcAft>
                <a:spcPct val="0"/>
              </a:spcAft>
              <a:defRPr>
                <a:solidFill>
                  <a:schemeClr val="tx1"/>
                </a:solidFill>
                <a:latin typeface="Arial" pitchFamily="34" charset="0"/>
              </a:defRPr>
            </a:lvl7pPr>
            <a:lvl8pPr fontAlgn="base">
              <a:spcBef>
                <a:spcPct val="0"/>
              </a:spcBef>
              <a:spcAft>
                <a:spcPct val="0"/>
              </a:spcAft>
              <a:defRPr>
                <a:solidFill>
                  <a:schemeClr val="tx1"/>
                </a:solidFill>
                <a:latin typeface="Arial" pitchFamily="34" charset="0"/>
              </a:defRPr>
            </a:lvl8pPr>
            <a:lvl9pPr fontAlgn="base">
              <a:spcBef>
                <a:spcPct val="0"/>
              </a:spcBef>
              <a:spcAft>
                <a:spcPct val="0"/>
              </a:spcAft>
              <a:defRPr>
                <a:solidFill>
                  <a:schemeClr val="tx1"/>
                </a:solidFill>
                <a:latin typeface="Arial" pitchFamily="34" charset="0"/>
              </a:defRPr>
            </a:lvl9pPr>
          </a:lstStyle>
          <a:p>
            <a:pPr eaLnBrk="0" hangingPunct="0">
              <a:spcBef>
                <a:spcPct val="50000"/>
              </a:spcBef>
            </a:pPr>
            <a:r>
              <a:rPr lang="en-US" altLang="en-US" sz="1400"/>
              <a:t>Manage through:</a:t>
            </a:r>
          </a:p>
          <a:p>
            <a:pPr eaLnBrk="0" hangingPunct="0">
              <a:spcBef>
                <a:spcPct val="50000"/>
              </a:spcBef>
              <a:buFontTx/>
              <a:buChar char="•"/>
            </a:pPr>
            <a:r>
              <a:rPr lang="en-US" altLang="en-US" sz="1400"/>
              <a:t>Understanding our at-risk behaviors</a:t>
            </a:r>
          </a:p>
          <a:p>
            <a:pPr eaLnBrk="0" hangingPunct="0">
              <a:spcBef>
                <a:spcPct val="50000"/>
              </a:spcBef>
              <a:buFontTx/>
              <a:buChar char="•"/>
            </a:pPr>
            <a:r>
              <a:rPr lang="en-US" altLang="en-US" sz="1400"/>
              <a:t>Removing incentives for at-risk behaviors</a:t>
            </a:r>
          </a:p>
          <a:p>
            <a:pPr eaLnBrk="0" hangingPunct="0">
              <a:spcBef>
                <a:spcPct val="50000"/>
              </a:spcBef>
              <a:buFontTx/>
              <a:buChar char="•"/>
            </a:pPr>
            <a:r>
              <a:rPr lang="en-US" altLang="en-US" sz="1400"/>
              <a:t>Creating incentives for healthy behavior</a:t>
            </a:r>
          </a:p>
          <a:p>
            <a:pPr eaLnBrk="0" hangingPunct="0">
              <a:spcBef>
                <a:spcPct val="50000"/>
              </a:spcBef>
              <a:buFontTx/>
              <a:buChar char="•"/>
            </a:pPr>
            <a:r>
              <a:rPr lang="en-US" altLang="en-US" sz="1400"/>
              <a:t>Increasing situational awareness</a:t>
            </a:r>
          </a:p>
          <a:p>
            <a:pPr eaLnBrk="0" hangingPunct="0">
              <a:spcBef>
                <a:spcPct val="50000"/>
              </a:spcBef>
              <a:buFontTx/>
              <a:buChar char="•"/>
            </a:pPr>
            <a:endParaRPr lang="en-US" altLang="en-US" sz="1400"/>
          </a:p>
        </p:txBody>
      </p:sp>
      <p:sp>
        <p:nvSpPr>
          <p:cNvPr id="3089" name="Text Box 17"/>
          <p:cNvSpPr txBox="1">
            <a:spLocks noChangeArrowheads="1"/>
          </p:cNvSpPr>
          <p:nvPr/>
        </p:nvSpPr>
        <p:spPr bwMode="auto">
          <a:xfrm>
            <a:off x="914400" y="3810000"/>
            <a:ext cx="1676400" cy="2112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eaLnBrk="0" hangingPunct="0">
              <a:spcBef>
                <a:spcPct val="50000"/>
              </a:spcBef>
            </a:pPr>
            <a:r>
              <a:rPr lang="en-US" altLang="en-US" sz="1400"/>
              <a:t>Manage through changes in:</a:t>
            </a:r>
          </a:p>
          <a:p>
            <a:pPr eaLnBrk="0" hangingPunct="0">
              <a:spcBef>
                <a:spcPct val="50000"/>
              </a:spcBef>
              <a:buFontTx/>
              <a:buChar char="•"/>
            </a:pPr>
            <a:r>
              <a:rPr lang="en-US" altLang="en-US" sz="1400"/>
              <a:t>Processes</a:t>
            </a:r>
          </a:p>
          <a:p>
            <a:pPr eaLnBrk="0" hangingPunct="0">
              <a:spcBef>
                <a:spcPct val="50000"/>
              </a:spcBef>
              <a:buFontTx/>
              <a:buChar char="•"/>
            </a:pPr>
            <a:r>
              <a:rPr lang="en-US" altLang="en-US" sz="1400"/>
              <a:t>Procedures</a:t>
            </a:r>
          </a:p>
          <a:p>
            <a:pPr eaLnBrk="0" hangingPunct="0">
              <a:spcBef>
                <a:spcPct val="50000"/>
              </a:spcBef>
              <a:buFontTx/>
              <a:buChar char="•"/>
            </a:pPr>
            <a:r>
              <a:rPr lang="en-US" altLang="en-US" sz="1400"/>
              <a:t>Training</a:t>
            </a:r>
          </a:p>
          <a:p>
            <a:pPr eaLnBrk="0" hangingPunct="0">
              <a:spcBef>
                <a:spcPct val="50000"/>
              </a:spcBef>
              <a:buFontTx/>
              <a:buChar char="•"/>
            </a:pPr>
            <a:r>
              <a:rPr lang="en-US" altLang="en-US" sz="1400"/>
              <a:t>Design</a:t>
            </a:r>
          </a:p>
          <a:p>
            <a:pPr eaLnBrk="0" hangingPunct="0">
              <a:spcBef>
                <a:spcPct val="50000"/>
              </a:spcBef>
              <a:buFontTx/>
              <a:buChar char="•"/>
            </a:pPr>
            <a:r>
              <a:rPr lang="en-US" altLang="en-US" sz="1400"/>
              <a:t>Environment</a:t>
            </a:r>
          </a:p>
        </p:txBody>
      </p:sp>
    </p:spTree>
    <p:extLst>
      <p:ext uri="{BB962C8B-B14F-4D97-AF65-F5344CB8AC3E}">
        <p14:creationId xmlns:p14="http://schemas.microsoft.com/office/powerpoint/2010/main" val="3273491087"/>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1" name="Title 1"/>
          <p:cNvSpPr>
            <a:spLocks noGrp="1"/>
          </p:cNvSpPr>
          <p:nvPr>
            <p:ph type="title"/>
          </p:nvPr>
        </p:nvSpPr>
        <p:spPr/>
        <p:txBody>
          <a:bodyPr/>
          <a:lstStyle/>
          <a:p>
            <a:r>
              <a:rPr lang="en-US" altLang="en-US" smtClean="0"/>
              <a:t>To Err is Human</a:t>
            </a:r>
          </a:p>
        </p:txBody>
      </p:sp>
      <p:pic>
        <p:nvPicPr>
          <p:cNvPr id="40962" name="Content Placeholder 3"/>
          <p:cNvPicPr>
            <a:picLocks noGrp="1" noChangeAspect="1"/>
          </p:cNvPicPr>
          <p:nvPr>
            <p:ph idx="1"/>
          </p:nvPr>
        </p:nvPicPr>
        <p:blipFill>
          <a:blip r:embed="rId3">
            <a:extLst>
              <a:ext uri="{28A0092B-C50C-407E-A947-70E740481C1C}">
                <a14:useLocalDpi xmlns:a14="http://schemas.microsoft.com/office/drawing/2010/main" val="0"/>
              </a:ext>
            </a:extLst>
          </a:blip>
          <a:srcRect/>
          <a:stretch>
            <a:fillRect/>
          </a:stretch>
        </p:blipFill>
        <p:spPr>
          <a:xfrm>
            <a:off x="2058988" y="1768475"/>
            <a:ext cx="5187950" cy="3890963"/>
          </a:xfrm>
        </p:spPr>
      </p:pic>
    </p:spTree>
    <p:extLst>
      <p:ext uri="{BB962C8B-B14F-4D97-AF65-F5344CB8AC3E}">
        <p14:creationId xmlns:p14="http://schemas.microsoft.com/office/powerpoint/2010/main" val="4254593695"/>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9" name="Title 1"/>
          <p:cNvSpPr>
            <a:spLocks noGrp="1"/>
          </p:cNvSpPr>
          <p:nvPr>
            <p:ph type="title"/>
          </p:nvPr>
        </p:nvSpPr>
        <p:spPr/>
        <p:txBody>
          <a:bodyPr/>
          <a:lstStyle/>
          <a:p>
            <a:r>
              <a:rPr lang="en-US" altLang="en-US" dirty="0" smtClean="0"/>
              <a:t>At-Risk Behavior</a:t>
            </a:r>
          </a:p>
        </p:txBody>
      </p:sp>
      <p:pic>
        <p:nvPicPr>
          <p:cNvPr id="43010" name="Content Placeholder 3"/>
          <p:cNvPicPr>
            <a:picLocks noGrp="1" noChangeAspect="1"/>
          </p:cNvPicPr>
          <p:nvPr>
            <p:ph idx="1"/>
          </p:nvPr>
        </p:nvPicPr>
        <p:blipFill>
          <a:blip r:embed="rId3">
            <a:extLst>
              <a:ext uri="{28A0092B-C50C-407E-A947-70E740481C1C}">
                <a14:useLocalDpi xmlns:a14="http://schemas.microsoft.com/office/drawing/2010/main" val="0"/>
              </a:ext>
            </a:extLst>
          </a:blip>
          <a:srcRect/>
          <a:stretch>
            <a:fillRect/>
          </a:stretch>
        </p:blipFill>
        <p:spPr>
          <a:xfrm>
            <a:off x="3265488" y="1570037"/>
            <a:ext cx="2613025" cy="4525963"/>
          </a:xfrm>
        </p:spPr>
      </p:pic>
    </p:spTree>
    <p:extLst>
      <p:ext uri="{BB962C8B-B14F-4D97-AF65-F5344CB8AC3E}">
        <p14:creationId xmlns:p14="http://schemas.microsoft.com/office/powerpoint/2010/main" val="221339640"/>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7" name="Title 1"/>
          <p:cNvSpPr>
            <a:spLocks noGrp="1"/>
          </p:cNvSpPr>
          <p:nvPr>
            <p:ph type="title"/>
          </p:nvPr>
        </p:nvSpPr>
        <p:spPr/>
        <p:txBody>
          <a:bodyPr/>
          <a:lstStyle/>
          <a:p>
            <a:r>
              <a:rPr lang="en-US" altLang="en-US" smtClean="0"/>
              <a:t>Reckless Behavior</a:t>
            </a:r>
          </a:p>
        </p:txBody>
      </p:sp>
      <p:pic>
        <p:nvPicPr>
          <p:cNvPr id="45058" name="Content Placeholder 3"/>
          <p:cNvPicPr>
            <a:picLocks noGrp="1" noChangeAspect="1"/>
          </p:cNvPicPr>
          <p:nvPr>
            <p:ph idx="1"/>
          </p:nvPr>
        </p:nvPicPr>
        <p:blipFill>
          <a:blip r:embed="rId3">
            <a:extLst>
              <a:ext uri="{28A0092B-C50C-407E-A947-70E740481C1C}">
                <a14:useLocalDpi xmlns:a14="http://schemas.microsoft.com/office/drawing/2010/main" val="0"/>
              </a:ext>
            </a:extLst>
          </a:blip>
          <a:srcRect/>
          <a:stretch>
            <a:fillRect/>
          </a:stretch>
        </p:blipFill>
        <p:spPr>
          <a:xfrm>
            <a:off x="1320800" y="1565275"/>
            <a:ext cx="6621463" cy="4405313"/>
          </a:xfrm>
        </p:spPr>
      </p:pic>
    </p:spTree>
    <p:extLst>
      <p:ext uri="{BB962C8B-B14F-4D97-AF65-F5344CB8AC3E}">
        <p14:creationId xmlns:p14="http://schemas.microsoft.com/office/powerpoint/2010/main" val="1468659657"/>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Just Culture</a:t>
            </a:r>
            <a:endParaRPr lang="en-US" dirty="0"/>
          </a:p>
        </p:txBody>
      </p:sp>
      <p:pic>
        <p:nvPicPr>
          <p:cNvPr id="4" name="Content Placeholder 6" descr="Screen Shot 2015-03-30 at 8.57.36 PM.png"/>
          <p:cNvPicPr>
            <a:picLocks noGrp="1" noChangeAspect="1"/>
          </p:cNvPicPr>
          <p:nvPr>
            <p:ph idx="1"/>
          </p:nvPr>
        </p:nvPicPr>
        <p:blipFill>
          <a:blip r:embed="rId2">
            <a:extLst>
              <a:ext uri="{28A0092B-C50C-407E-A947-70E740481C1C}">
                <a14:useLocalDpi xmlns:a14="http://schemas.microsoft.com/office/drawing/2010/main" val="0"/>
              </a:ext>
            </a:extLst>
          </a:blip>
          <a:srcRect l="-19029" r="-19029"/>
          <a:stretch>
            <a:fillRect/>
          </a:stretch>
        </p:blipFill>
        <p:spPr>
          <a:xfrm>
            <a:off x="221093" y="1447800"/>
            <a:ext cx="8922907" cy="4572000"/>
          </a:xfrm>
        </p:spPr>
      </p:pic>
    </p:spTree>
    <p:extLst>
      <p:ext uri="{BB962C8B-B14F-4D97-AF65-F5344CB8AC3E}">
        <p14:creationId xmlns:p14="http://schemas.microsoft.com/office/powerpoint/2010/main" val="2388537827"/>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p:cNvSpPr>
            <a:spLocks noGrp="1" noChangeArrowheads="1"/>
          </p:cNvSpPr>
          <p:nvPr>
            <p:ph type="title" idx="4294967295"/>
          </p:nvPr>
        </p:nvSpPr>
        <p:spPr>
          <a:xfrm>
            <a:off x="685800" y="228600"/>
            <a:ext cx="8153400" cy="1295400"/>
          </a:xfrm>
        </p:spPr>
        <p:txBody>
          <a:bodyPr>
            <a:normAutofit fontScale="90000"/>
          </a:bodyPr>
          <a:lstStyle/>
          <a:p>
            <a:pPr algn="l"/>
            <a:r>
              <a:rPr lang="en-US" altLang="en-US" sz="4000" b="1" dirty="0" smtClean="0">
                <a:ea typeface="ＭＳ Ｐゴシック" pitchFamily="34" charset="-128"/>
              </a:rPr>
              <a:t>Take a few minutes talking to the person next to you:  </a:t>
            </a:r>
          </a:p>
        </p:txBody>
      </p:sp>
      <p:sp>
        <p:nvSpPr>
          <p:cNvPr id="24579" name="Rectangle 3"/>
          <p:cNvSpPr>
            <a:spLocks noGrp="1" noChangeArrowheads="1"/>
          </p:cNvSpPr>
          <p:nvPr>
            <p:ph type="body" idx="4294967295"/>
          </p:nvPr>
        </p:nvSpPr>
        <p:spPr>
          <a:xfrm>
            <a:off x="457200" y="1600200"/>
            <a:ext cx="8382000" cy="5256320"/>
          </a:xfrm>
        </p:spPr>
        <p:txBody>
          <a:bodyPr/>
          <a:lstStyle/>
          <a:p>
            <a:pPr marL="0" indent="0">
              <a:buNone/>
            </a:pPr>
            <a:r>
              <a:rPr lang="en-US" altLang="en-US" dirty="0" smtClean="0">
                <a:ea typeface="ＭＳ Ｐゴシック" pitchFamily="34" charset="-128"/>
              </a:rPr>
              <a:t>In </a:t>
            </a:r>
            <a:r>
              <a:rPr lang="en-US" altLang="en-US" dirty="0">
                <a:ea typeface="ＭＳ Ｐゴシック" pitchFamily="34" charset="-128"/>
              </a:rPr>
              <a:t>your practice…</a:t>
            </a:r>
          </a:p>
          <a:p>
            <a:pPr>
              <a:buFont typeface="Wingdings" panose="05000000000000000000" pitchFamily="2" charset="2"/>
              <a:buChar char="§"/>
            </a:pPr>
            <a:r>
              <a:rPr lang="en-US" altLang="en-US" dirty="0" smtClean="0">
                <a:ea typeface="ＭＳ Ｐゴシック" pitchFamily="34" charset="-128"/>
              </a:rPr>
              <a:t>Are providers and support staff comfortable talking about errors and near misses at huddles and staff meetings?</a:t>
            </a:r>
          </a:p>
          <a:p>
            <a:pPr>
              <a:buFont typeface="Wingdings" panose="05000000000000000000" pitchFamily="2" charset="2"/>
              <a:buChar char="§"/>
            </a:pPr>
            <a:r>
              <a:rPr lang="en-US" altLang="en-US" dirty="0" smtClean="0">
                <a:ea typeface="ＭＳ Ｐゴシック" pitchFamily="34" charset="-128"/>
              </a:rPr>
              <a:t>Are errors considered a source of learning instead of personal shortcoming?</a:t>
            </a:r>
          </a:p>
          <a:p>
            <a:pPr>
              <a:buFont typeface="Wingdings" panose="05000000000000000000" pitchFamily="2" charset="2"/>
              <a:buChar char="§"/>
            </a:pPr>
            <a:r>
              <a:rPr lang="en-US" altLang="en-US" dirty="0" smtClean="0">
                <a:ea typeface="ＭＳ Ｐゴシック" pitchFamily="34" charset="-128"/>
              </a:rPr>
              <a:t>Do you have experience with  </a:t>
            </a:r>
            <a:r>
              <a:rPr lang="en-US" altLang="en-US" i="1" dirty="0" smtClean="0">
                <a:ea typeface="ＭＳ Ｐゴシック" pitchFamily="34" charset="-128"/>
              </a:rPr>
              <a:t>Just Culture</a:t>
            </a:r>
          </a:p>
        </p:txBody>
      </p:sp>
    </p:spTree>
    <p:extLst>
      <p:ext uri="{BB962C8B-B14F-4D97-AF65-F5344CB8AC3E}">
        <p14:creationId xmlns:p14="http://schemas.microsoft.com/office/powerpoint/2010/main" val="59786291"/>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cs typeface="ＭＳ Ｐゴシック" charset="0"/>
              </a:rPr>
              <a:t>Safety </a:t>
            </a:r>
            <a:r>
              <a:rPr lang="en-US" dirty="0" smtClean="0">
                <a:cs typeface="ＭＳ Ｐゴシック" charset="0"/>
              </a:rPr>
              <a:t>Culture Survey</a:t>
            </a:r>
            <a:endParaRPr lang="en-US" dirty="0"/>
          </a:p>
        </p:txBody>
      </p:sp>
      <p:sp>
        <p:nvSpPr>
          <p:cNvPr id="3" name="Content Placeholder 2"/>
          <p:cNvSpPr>
            <a:spLocks noGrp="1"/>
          </p:cNvSpPr>
          <p:nvPr>
            <p:ph idx="1"/>
          </p:nvPr>
        </p:nvSpPr>
        <p:spPr/>
        <p:txBody>
          <a:bodyPr/>
          <a:lstStyle/>
          <a:p>
            <a:pPr fontAlgn="ctr">
              <a:buFont typeface="Wingdings" panose="05000000000000000000" pitchFamily="2" charset="2"/>
              <a:buChar char="§"/>
            </a:pPr>
            <a:r>
              <a:rPr lang="en-US" dirty="0" smtClean="0"/>
              <a:t>Staff </a:t>
            </a:r>
            <a:r>
              <a:rPr lang="en-US" dirty="0"/>
              <a:t>feel like their mistakes are held against them</a:t>
            </a:r>
          </a:p>
          <a:p>
            <a:pPr>
              <a:buFont typeface="Wingdings" panose="05000000000000000000" pitchFamily="2" charset="2"/>
              <a:buChar char="§"/>
            </a:pPr>
            <a:r>
              <a:rPr lang="en-US" dirty="0" smtClean="0"/>
              <a:t>It </a:t>
            </a:r>
            <a:r>
              <a:rPr lang="en-US" dirty="0"/>
              <a:t>is difficult to voice disagreement in this office</a:t>
            </a:r>
          </a:p>
          <a:p>
            <a:pPr>
              <a:buFont typeface="Wingdings" panose="05000000000000000000" pitchFamily="2" charset="2"/>
              <a:buChar char="§"/>
            </a:pPr>
            <a:r>
              <a:rPr lang="en-US" dirty="0" smtClean="0"/>
              <a:t>Staff </a:t>
            </a:r>
            <a:r>
              <a:rPr lang="en-US" dirty="0"/>
              <a:t>are afraid to ask questions when something does not seem right</a:t>
            </a:r>
          </a:p>
          <a:p>
            <a:endParaRPr lang="en-US" dirty="0"/>
          </a:p>
        </p:txBody>
      </p:sp>
    </p:spTree>
    <p:extLst>
      <p:ext uri="{BB962C8B-B14F-4D97-AF65-F5344CB8AC3E}">
        <p14:creationId xmlns:p14="http://schemas.microsoft.com/office/powerpoint/2010/main" val="775004774"/>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228600" y="304800"/>
            <a:ext cx="8534400" cy="1143000"/>
          </a:xfrm>
        </p:spPr>
        <p:txBody>
          <a:bodyPr>
            <a:normAutofit fontScale="90000"/>
          </a:bodyPr>
          <a:lstStyle/>
          <a:p>
            <a:pPr>
              <a:defRPr/>
            </a:pPr>
            <a:r>
              <a:rPr lang="en-US" sz="3600" dirty="0" smtClean="0">
                <a:ea typeface="ＭＳ Ｐゴシック" pitchFamily="34" charset="-128"/>
              </a:rPr>
              <a:t/>
            </a:r>
            <a:br>
              <a:rPr lang="en-US" sz="3600" dirty="0" smtClean="0">
                <a:ea typeface="ＭＳ Ｐゴシック" pitchFamily="34" charset="-128"/>
              </a:rPr>
            </a:br>
            <a:r>
              <a:rPr lang="en-US" sz="3600" dirty="0" smtClean="0">
                <a:ea typeface="ＭＳ Ｐゴシック" pitchFamily="34" charset="-128"/>
              </a:rPr>
              <a:t>Staff feel like their mistakes are held against them</a:t>
            </a:r>
            <a:br>
              <a:rPr lang="en-US" sz="3600" dirty="0" smtClean="0">
                <a:ea typeface="ＭＳ Ｐゴシック" pitchFamily="34" charset="-128"/>
              </a:rPr>
            </a:br>
            <a:endParaRPr lang="en-US" sz="3600" dirty="0" smtClean="0">
              <a:ea typeface="ＭＳ Ｐゴシック" pitchFamily="34" charset="-128"/>
            </a:endParaRPr>
          </a:p>
        </p:txBody>
      </p:sp>
      <p:sp>
        <p:nvSpPr>
          <p:cNvPr id="3" name="Content Placeholder 2"/>
          <p:cNvSpPr>
            <a:spLocks noGrp="1"/>
          </p:cNvSpPr>
          <p:nvPr>
            <p:ph idx="4294967295"/>
          </p:nvPr>
        </p:nvSpPr>
        <p:spPr>
          <a:xfrm>
            <a:off x="457200" y="1447800"/>
            <a:ext cx="8229600" cy="4648200"/>
          </a:xfrm>
        </p:spPr>
        <p:txBody>
          <a:bodyPr>
            <a:normAutofit fontScale="92500"/>
          </a:bodyPr>
          <a:lstStyle/>
          <a:p>
            <a:pPr>
              <a:buFont typeface="Wingdings" panose="05000000000000000000" pitchFamily="2" charset="2"/>
              <a:buChar char="§"/>
              <a:defRPr/>
            </a:pPr>
            <a:r>
              <a:rPr lang="en-US" dirty="0" smtClean="0"/>
              <a:t>Why this is important to improve?</a:t>
            </a:r>
          </a:p>
          <a:p>
            <a:pPr lvl="1">
              <a:buFont typeface="Wingdings" panose="05000000000000000000" pitchFamily="2" charset="2"/>
              <a:buChar char="§"/>
              <a:defRPr/>
            </a:pPr>
            <a:r>
              <a:rPr lang="en-US" dirty="0" smtClean="0"/>
              <a:t>Fear of blame stops transparency and improvement</a:t>
            </a:r>
          </a:p>
          <a:p>
            <a:pPr lvl="1">
              <a:buFont typeface="Wingdings" panose="05000000000000000000" pitchFamily="2" charset="2"/>
              <a:buChar char="§"/>
              <a:defRPr/>
            </a:pPr>
            <a:r>
              <a:rPr lang="en-US" dirty="0" smtClean="0"/>
              <a:t>Holding someone accountable is different than blaming</a:t>
            </a:r>
          </a:p>
          <a:p>
            <a:pPr lvl="2">
              <a:buFont typeface="Wingdings" panose="05000000000000000000" pitchFamily="2" charset="2"/>
              <a:buChar char="§"/>
              <a:defRPr/>
            </a:pPr>
            <a:r>
              <a:rPr lang="en-US" dirty="0" smtClean="0"/>
              <a:t>Accountability implies ethical conduct and effort to improve </a:t>
            </a:r>
          </a:p>
          <a:p>
            <a:pPr>
              <a:buFont typeface="Wingdings" panose="05000000000000000000" pitchFamily="2" charset="2"/>
              <a:buChar char="§"/>
              <a:defRPr/>
            </a:pPr>
            <a:r>
              <a:rPr lang="en-US" dirty="0" smtClean="0"/>
              <a:t>How to start the discussion</a:t>
            </a:r>
          </a:p>
          <a:p>
            <a:pPr lvl="1">
              <a:buFont typeface="Wingdings" panose="05000000000000000000" pitchFamily="2" charset="2"/>
              <a:buChar char="§"/>
              <a:defRPr/>
            </a:pPr>
            <a:r>
              <a:rPr lang="en-US" dirty="0" smtClean="0"/>
              <a:t>Focus on learning from the mistake </a:t>
            </a:r>
          </a:p>
          <a:p>
            <a:pPr lvl="1">
              <a:buFont typeface="Wingdings" panose="05000000000000000000" pitchFamily="2" charset="2"/>
              <a:buChar char="§"/>
              <a:defRPr/>
            </a:pPr>
            <a:r>
              <a:rPr lang="en-US" dirty="0" smtClean="0"/>
              <a:t>Turn focus toward underlying systems</a:t>
            </a:r>
          </a:p>
          <a:p>
            <a:pPr lvl="2">
              <a:buFont typeface="Wingdings" panose="05000000000000000000" pitchFamily="2" charset="2"/>
              <a:buChar char="§"/>
              <a:defRPr/>
            </a:pPr>
            <a:r>
              <a:rPr lang="en-US" dirty="0" smtClean="0"/>
              <a:t>Ask how can we create a system that prevents this mistake in the future</a:t>
            </a:r>
          </a:p>
        </p:txBody>
      </p:sp>
    </p:spTree>
    <p:extLst>
      <p:ext uri="{BB962C8B-B14F-4D97-AF65-F5344CB8AC3E}">
        <p14:creationId xmlns:p14="http://schemas.microsoft.com/office/powerpoint/2010/main" val="3763684354"/>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228600" y="304800"/>
            <a:ext cx="8534400" cy="1143000"/>
          </a:xfrm>
        </p:spPr>
        <p:txBody>
          <a:bodyPr>
            <a:normAutofit fontScale="90000"/>
          </a:bodyPr>
          <a:lstStyle/>
          <a:p>
            <a:pPr>
              <a:defRPr/>
            </a:pPr>
            <a:r>
              <a:rPr lang="en-US" sz="3600" dirty="0" smtClean="0">
                <a:ea typeface="ＭＳ Ｐゴシック" pitchFamily="34" charset="-128"/>
              </a:rPr>
              <a:t/>
            </a:r>
            <a:br>
              <a:rPr lang="en-US" sz="3600" dirty="0" smtClean="0">
                <a:ea typeface="ＭＳ Ｐゴシック" pitchFamily="34" charset="-128"/>
              </a:rPr>
            </a:br>
            <a:r>
              <a:rPr lang="en-US" sz="3600" dirty="0" smtClean="0">
                <a:ea typeface="ＭＳ Ｐゴシック" pitchFamily="34" charset="-128"/>
              </a:rPr>
              <a:t>It is difficult to voice disagreement</a:t>
            </a:r>
            <a:br>
              <a:rPr lang="en-US" sz="3600" dirty="0" smtClean="0">
                <a:ea typeface="ＭＳ Ｐゴシック" pitchFamily="34" charset="-128"/>
              </a:rPr>
            </a:br>
            <a:r>
              <a:rPr lang="en-US" sz="3600" dirty="0" smtClean="0">
                <a:ea typeface="ＭＳ Ｐゴシック" pitchFamily="34" charset="-128"/>
              </a:rPr>
              <a:t> in this office</a:t>
            </a:r>
            <a:br>
              <a:rPr lang="en-US" sz="3600" dirty="0" smtClean="0">
                <a:ea typeface="ＭＳ Ｐゴシック" pitchFamily="34" charset="-128"/>
              </a:rPr>
            </a:br>
            <a:endParaRPr lang="en-US" sz="3600" dirty="0" smtClean="0">
              <a:ea typeface="ＭＳ Ｐゴシック" pitchFamily="34" charset="-128"/>
            </a:endParaRPr>
          </a:p>
        </p:txBody>
      </p:sp>
      <p:sp>
        <p:nvSpPr>
          <p:cNvPr id="3" name="Content Placeholder 2"/>
          <p:cNvSpPr>
            <a:spLocks noGrp="1"/>
          </p:cNvSpPr>
          <p:nvPr>
            <p:ph idx="4294967295"/>
          </p:nvPr>
        </p:nvSpPr>
        <p:spPr>
          <a:xfrm>
            <a:off x="381000" y="1524000"/>
            <a:ext cx="8305800" cy="4800600"/>
          </a:xfrm>
        </p:spPr>
        <p:txBody>
          <a:bodyPr>
            <a:normAutofit fontScale="92500" lnSpcReduction="20000"/>
          </a:bodyPr>
          <a:lstStyle/>
          <a:p>
            <a:pPr>
              <a:buFont typeface="Wingdings" panose="05000000000000000000" pitchFamily="2" charset="2"/>
              <a:buChar char="§"/>
              <a:defRPr/>
            </a:pPr>
            <a:r>
              <a:rPr lang="en-US" dirty="0" smtClean="0"/>
              <a:t>Why this is important to improve?</a:t>
            </a:r>
          </a:p>
          <a:p>
            <a:pPr lvl="1">
              <a:buFont typeface="Wingdings" panose="05000000000000000000" pitchFamily="2" charset="2"/>
              <a:buChar char="§"/>
              <a:defRPr/>
            </a:pPr>
            <a:r>
              <a:rPr lang="en-US" dirty="0" smtClean="0"/>
              <a:t>Disagreements can lead to better decisions and a more dynamic, learning environment </a:t>
            </a:r>
          </a:p>
          <a:p>
            <a:pPr lvl="1">
              <a:buFont typeface="Wingdings" panose="05000000000000000000" pitchFamily="2" charset="2"/>
              <a:buChar char="§"/>
              <a:defRPr/>
            </a:pPr>
            <a:r>
              <a:rPr lang="en-US" dirty="0" smtClean="0"/>
              <a:t>Disagreements left unspoken undermine implementation efforts</a:t>
            </a:r>
          </a:p>
          <a:p>
            <a:pPr>
              <a:buFont typeface="Wingdings" panose="05000000000000000000" pitchFamily="2" charset="2"/>
              <a:buChar char="§"/>
              <a:defRPr/>
            </a:pPr>
            <a:r>
              <a:rPr lang="en-US" dirty="0" smtClean="0"/>
              <a:t>How to start the discussion</a:t>
            </a:r>
          </a:p>
          <a:p>
            <a:pPr lvl="1">
              <a:buFont typeface="Wingdings" panose="05000000000000000000" pitchFamily="2" charset="2"/>
              <a:buChar char="§"/>
              <a:defRPr/>
            </a:pPr>
            <a:r>
              <a:rPr lang="en-US" dirty="0" smtClean="0"/>
              <a:t>How can we express opinions in ways that everyone feels heard and respected</a:t>
            </a:r>
          </a:p>
          <a:p>
            <a:pPr lvl="1">
              <a:buFont typeface="Wingdings" panose="05000000000000000000" pitchFamily="2" charset="2"/>
              <a:buChar char="§"/>
              <a:defRPr/>
            </a:pPr>
            <a:r>
              <a:rPr lang="en-US" dirty="0"/>
              <a:t>W</a:t>
            </a:r>
            <a:r>
              <a:rPr lang="en-US" dirty="0" smtClean="0"/>
              <a:t>hen must we reach agreement;</a:t>
            </a:r>
            <a:r>
              <a:rPr lang="en-US" dirty="0"/>
              <a:t> </a:t>
            </a:r>
            <a:r>
              <a:rPr lang="en-US" dirty="0" smtClean="0"/>
              <a:t>when </a:t>
            </a:r>
            <a:r>
              <a:rPr lang="en-US" dirty="0"/>
              <a:t>can we agree to </a:t>
            </a:r>
            <a:r>
              <a:rPr lang="en-US" dirty="0" smtClean="0"/>
              <a:t>disagree</a:t>
            </a:r>
            <a:endParaRPr lang="en-US" dirty="0"/>
          </a:p>
          <a:p>
            <a:pPr lvl="1">
              <a:buFont typeface="Wingdings" panose="05000000000000000000" pitchFamily="2" charset="2"/>
              <a:buChar char="§"/>
              <a:defRPr/>
            </a:pPr>
            <a:r>
              <a:rPr lang="en-US" dirty="0" smtClean="0"/>
              <a:t>Who should be responsible for mediating disagreements</a:t>
            </a:r>
          </a:p>
          <a:p>
            <a:pPr lvl="1">
              <a:defRPr/>
            </a:pPr>
            <a:endParaRPr lang="en-US" dirty="0"/>
          </a:p>
        </p:txBody>
      </p:sp>
    </p:spTree>
    <p:extLst>
      <p:ext uri="{BB962C8B-B14F-4D97-AF65-F5344CB8AC3E}">
        <p14:creationId xmlns:p14="http://schemas.microsoft.com/office/powerpoint/2010/main" val="445148891"/>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p:txBody>
          <a:bodyPr>
            <a:normAutofit fontScale="90000"/>
          </a:bodyPr>
          <a:lstStyle/>
          <a:p>
            <a:pPr>
              <a:defRPr/>
            </a:pPr>
            <a:r>
              <a:rPr lang="en-US" sz="3600" dirty="0" smtClean="0">
                <a:ea typeface="ＭＳ Ｐゴシック" pitchFamily="34" charset="-128"/>
              </a:rPr>
              <a:t/>
            </a:r>
            <a:br>
              <a:rPr lang="en-US" sz="3600" dirty="0" smtClean="0">
                <a:ea typeface="ＭＳ Ｐゴシック" pitchFamily="34" charset="-128"/>
              </a:rPr>
            </a:br>
            <a:r>
              <a:rPr lang="en-US" sz="3200" dirty="0" smtClean="0">
                <a:ea typeface="ＭＳ Ｐゴシック" pitchFamily="34" charset="-128"/>
              </a:rPr>
              <a:t>Staff are afraid to ask questions </a:t>
            </a:r>
            <a:br>
              <a:rPr lang="en-US" sz="3200" dirty="0" smtClean="0">
                <a:ea typeface="ＭＳ Ｐゴシック" pitchFamily="34" charset="-128"/>
              </a:rPr>
            </a:br>
            <a:r>
              <a:rPr lang="en-US" sz="3200" dirty="0" smtClean="0">
                <a:ea typeface="ＭＳ Ｐゴシック" pitchFamily="34" charset="-128"/>
              </a:rPr>
              <a:t>when something does not seem right</a:t>
            </a:r>
            <a:r>
              <a:rPr lang="en-US" sz="3600" dirty="0" smtClean="0">
                <a:ea typeface="ＭＳ Ｐゴシック" pitchFamily="34" charset="-128"/>
              </a:rPr>
              <a:t/>
            </a:r>
            <a:br>
              <a:rPr lang="en-US" sz="3600" dirty="0" smtClean="0">
                <a:ea typeface="ＭＳ Ｐゴシック" pitchFamily="34" charset="-128"/>
              </a:rPr>
            </a:br>
            <a:endParaRPr lang="en-US" sz="3600" dirty="0" smtClean="0">
              <a:ea typeface="ＭＳ Ｐゴシック" pitchFamily="34" charset="-128"/>
            </a:endParaRPr>
          </a:p>
        </p:txBody>
      </p:sp>
      <p:sp>
        <p:nvSpPr>
          <p:cNvPr id="14339" name="Content Placeholder 2"/>
          <p:cNvSpPr>
            <a:spLocks noGrp="1"/>
          </p:cNvSpPr>
          <p:nvPr>
            <p:ph idx="4294967295"/>
          </p:nvPr>
        </p:nvSpPr>
        <p:spPr/>
        <p:txBody>
          <a:bodyPr/>
          <a:lstStyle/>
          <a:p>
            <a:pPr>
              <a:buFont typeface="Wingdings" panose="05000000000000000000" pitchFamily="2" charset="2"/>
              <a:buChar char="§"/>
            </a:pPr>
            <a:r>
              <a:rPr lang="en-US" altLang="en-US" dirty="0" smtClean="0">
                <a:ea typeface="ＭＳ Ｐゴシック" pitchFamily="34" charset="-128"/>
              </a:rPr>
              <a:t>Why this is important to improve?</a:t>
            </a:r>
          </a:p>
          <a:p>
            <a:pPr lvl="1">
              <a:buFont typeface="Wingdings" panose="05000000000000000000" pitchFamily="2" charset="2"/>
              <a:buChar char="§"/>
            </a:pPr>
            <a:r>
              <a:rPr lang="en-US" altLang="en-US" dirty="0" smtClean="0">
                <a:ea typeface="ＭＳ Ｐゴシック" pitchFamily="34" charset="-128"/>
              </a:rPr>
              <a:t>Possible errors may not be caught </a:t>
            </a:r>
          </a:p>
          <a:p>
            <a:pPr lvl="1">
              <a:buFont typeface="Wingdings" panose="05000000000000000000" pitchFamily="2" charset="2"/>
              <a:buChar char="§"/>
            </a:pPr>
            <a:r>
              <a:rPr lang="en-US" altLang="en-US" dirty="0" smtClean="0">
                <a:ea typeface="ＭＳ Ｐゴシック" pitchFamily="34" charset="-128"/>
              </a:rPr>
              <a:t>Learning opportunities are missed</a:t>
            </a:r>
          </a:p>
          <a:p>
            <a:pPr lvl="1">
              <a:buFont typeface="Wingdings" panose="05000000000000000000" pitchFamily="2" charset="2"/>
              <a:buChar char="§"/>
            </a:pPr>
            <a:r>
              <a:rPr lang="en-US" altLang="en-US" dirty="0" smtClean="0">
                <a:ea typeface="ＭＳ Ｐゴシック" pitchFamily="34" charset="-128"/>
              </a:rPr>
              <a:t>Staff are left with the impression that something was wrong and ignored</a:t>
            </a:r>
          </a:p>
          <a:p>
            <a:pPr>
              <a:buFont typeface="Wingdings" panose="05000000000000000000" pitchFamily="2" charset="2"/>
              <a:buChar char="§"/>
            </a:pPr>
            <a:r>
              <a:rPr lang="en-US" altLang="en-US" dirty="0" smtClean="0">
                <a:ea typeface="ＭＳ Ｐゴシック" pitchFamily="34" charset="-128"/>
              </a:rPr>
              <a:t>How to start the discussion</a:t>
            </a:r>
          </a:p>
          <a:p>
            <a:pPr lvl="1">
              <a:buFont typeface="Wingdings" panose="05000000000000000000" pitchFamily="2" charset="2"/>
              <a:buChar char="§"/>
            </a:pPr>
            <a:r>
              <a:rPr lang="en-US" altLang="en-US" dirty="0" smtClean="0">
                <a:ea typeface="ＭＳ Ｐゴシック" pitchFamily="34" charset="-128"/>
              </a:rPr>
              <a:t>How can we create an environment where asking questions is encouraged and rewarded</a:t>
            </a:r>
          </a:p>
        </p:txBody>
      </p:sp>
    </p:spTree>
    <p:extLst>
      <p:ext uri="{BB962C8B-B14F-4D97-AF65-F5344CB8AC3E}">
        <p14:creationId xmlns:p14="http://schemas.microsoft.com/office/powerpoint/2010/main" val="3407895249"/>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Title 1"/>
          <p:cNvSpPr>
            <a:spLocks noGrp="1"/>
          </p:cNvSpPr>
          <p:nvPr>
            <p:ph type="title" idx="4294967295"/>
          </p:nvPr>
        </p:nvSpPr>
        <p:spPr>
          <a:xfrm>
            <a:off x="685800" y="228600"/>
            <a:ext cx="7772400" cy="1143000"/>
          </a:xfrm>
        </p:spPr>
        <p:txBody>
          <a:bodyPr>
            <a:normAutofit fontScale="90000"/>
          </a:bodyPr>
          <a:lstStyle/>
          <a:p>
            <a:r>
              <a:rPr lang="en-US" altLang="en-US" dirty="0" smtClean="0">
                <a:ea typeface="ＭＳ Ｐゴシック" pitchFamily="34" charset="-128"/>
              </a:rPr>
              <a:t>Discussing Safety Culture Survey Results Can Help Improve Safety</a:t>
            </a:r>
          </a:p>
        </p:txBody>
      </p:sp>
      <p:sp>
        <p:nvSpPr>
          <p:cNvPr id="84995" name="Content Placeholder 2"/>
          <p:cNvSpPr>
            <a:spLocks noGrp="1"/>
          </p:cNvSpPr>
          <p:nvPr>
            <p:ph idx="4294967295"/>
          </p:nvPr>
        </p:nvSpPr>
        <p:spPr>
          <a:xfrm>
            <a:off x="609600" y="2286000"/>
            <a:ext cx="8229600" cy="3581400"/>
          </a:xfrm>
        </p:spPr>
        <p:txBody>
          <a:bodyPr>
            <a:normAutofit fontScale="85000" lnSpcReduction="20000"/>
          </a:bodyPr>
          <a:lstStyle/>
          <a:p>
            <a:pPr>
              <a:buFont typeface="Wingdings" panose="05000000000000000000" pitchFamily="2" charset="2"/>
              <a:buChar char="§"/>
              <a:defRPr/>
            </a:pPr>
            <a:r>
              <a:rPr lang="en-US" sz="3600" dirty="0">
                <a:cs typeface="ＭＳ Ｐゴシック" charset="0"/>
              </a:rPr>
              <a:t>Teams that </a:t>
            </a:r>
            <a:r>
              <a:rPr lang="en-US" sz="3600" b="1" dirty="0">
                <a:cs typeface="ＭＳ Ｐゴシック" charset="0"/>
              </a:rPr>
              <a:t>used semi-structured debriefing of culture survey results </a:t>
            </a:r>
            <a:r>
              <a:rPr lang="en-US" sz="3600" dirty="0" smtClean="0">
                <a:cs typeface="ＭＳ Ｐゴシック" charset="0"/>
              </a:rPr>
              <a:t>experienced a 10.2</a:t>
            </a:r>
            <a:r>
              <a:rPr lang="en-US" sz="3600" dirty="0">
                <a:cs typeface="ＭＳ Ｐゴシック" charset="0"/>
              </a:rPr>
              <a:t>% reduction in infection </a:t>
            </a:r>
            <a:r>
              <a:rPr lang="en-US" sz="3600" dirty="0" smtClean="0">
                <a:cs typeface="ＭＳ Ｐゴシック" charset="0"/>
              </a:rPr>
              <a:t>rates</a:t>
            </a:r>
          </a:p>
          <a:p>
            <a:pPr>
              <a:buFont typeface="Wingdings" panose="05000000000000000000" pitchFamily="2" charset="2"/>
              <a:buChar char="§"/>
              <a:defRPr/>
            </a:pPr>
            <a:endParaRPr lang="en-US" sz="3600" dirty="0">
              <a:cs typeface="ＭＳ Ｐゴシック" charset="0"/>
            </a:endParaRPr>
          </a:p>
          <a:p>
            <a:pPr>
              <a:buFont typeface="Wingdings" panose="05000000000000000000" pitchFamily="2" charset="2"/>
              <a:buChar char="§"/>
              <a:defRPr/>
            </a:pPr>
            <a:r>
              <a:rPr lang="en-US" sz="3600" dirty="0">
                <a:cs typeface="ＭＳ Ｐゴシック" charset="0"/>
              </a:rPr>
              <a:t>Teams that </a:t>
            </a:r>
            <a:r>
              <a:rPr lang="en-US" sz="3600" b="1" dirty="0">
                <a:cs typeface="ＭＳ Ｐゴシック" charset="0"/>
              </a:rPr>
              <a:t>did not </a:t>
            </a:r>
            <a:r>
              <a:rPr lang="en-US" sz="3600" b="1" dirty="0" smtClean="0">
                <a:cs typeface="ＭＳ Ｐゴシック" charset="0"/>
              </a:rPr>
              <a:t>debrief survey results </a:t>
            </a:r>
            <a:r>
              <a:rPr lang="en-US" sz="3600" dirty="0" smtClean="0">
                <a:cs typeface="ＭＳ Ｐゴシック" charset="0"/>
              </a:rPr>
              <a:t>had a </a:t>
            </a:r>
            <a:r>
              <a:rPr lang="en-US" sz="3600" dirty="0">
                <a:cs typeface="ＭＳ Ｐゴシック" charset="0"/>
              </a:rPr>
              <a:t>2.2% </a:t>
            </a:r>
            <a:r>
              <a:rPr lang="en-US" sz="3600" dirty="0" smtClean="0">
                <a:cs typeface="ＭＳ Ｐゴシック" charset="0"/>
              </a:rPr>
              <a:t>reduction</a:t>
            </a:r>
          </a:p>
          <a:p>
            <a:pPr marL="0" indent="0">
              <a:buFontTx/>
              <a:buNone/>
              <a:defRPr/>
            </a:pPr>
            <a:endParaRPr lang="en-US" dirty="0" smtClean="0">
              <a:cs typeface="ＭＳ Ｐゴシック" charset="0"/>
            </a:endParaRPr>
          </a:p>
          <a:p>
            <a:pPr lvl="2">
              <a:buFont typeface="Wingdings" charset="0"/>
              <a:buChar char="Ø"/>
              <a:defRPr/>
            </a:pPr>
            <a:r>
              <a:rPr lang="en-US" sz="1800" dirty="0" err="1" smtClean="0"/>
              <a:t>Vigorito</a:t>
            </a:r>
            <a:r>
              <a:rPr lang="en-US" sz="1800" dirty="0" smtClean="0"/>
              <a:t>, </a:t>
            </a:r>
            <a:r>
              <a:rPr lang="en-US" sz="1800" dirty="0" err="1" smtClean="0"/>
              <a:t>McNicoll</a:t>
            </a:r>
            <a:r>
              <a:rPr lang="en-US" sz="1800" dirty="0" smtClean="0"/>
              <a:t>, Adams, Sexton. Improving safety culture results in Rhode Island ICUs: lessons learned from the development of  action-oriented plans. </a:t>
            </a:r>
            <a:r>
              <a:rPr lang="en-US" sz="1800" dirty="0" err="1" smtClean="0"/>
              <a:t>Jt</a:t>
            </a:r>
            <a:r>
              <a:rPr lang="en-US" sz="1800" dirty="0" smtClean="0"/>
              <a:t> </a:t>
            </a:r>
            <a:r>
              <a:rPr lang="en-US" sz="1800" dirty="0" err="1" smtClean="0"/>
              <a:t>Comm</a:t>
            </a:r>
            <a:r>
              <a:rPr lang="en-US" sz="1800" dirty="0" smtClean="0"/>
              <a:t> J </a:t>
            </a:r>
            <a:r>
              <a:rPr lang="en-US" sz="1800" dirty="0" err="1" smtClean="0"/>
              <a:t>Qual</a:t>
            </a:r>
            <a:r>
              <a:rPr lang="en-US" sz="1800" dirty="0" smtClean="0"/>
              <a:t> Patient </a:t>
            </a:r>
            <a:r>
              <a:rPr lang="en-US" sz="1800" dirty="0" err="1" smtClean="0"/>
              <a:t>Saf</a:t>
            </a:r>
            <a:r>
              <a:rPr lang="en-US" sz="1800" dirty="0" smtClean="0"/>
              <a:t>. 2011; 37(11): 509-14. </a:t>
            </a:r>
            <a:endParaRPr lang="en-US" sz="1800" dirty="0"/>
          </a:p>
        </p:txBody>
      </p:sp>
    </p:spTree>
    <p:extLst>
      <p:ext uri="{BB962C8B-B14F-4D97-AF65-F5344CB8AC3E}">
        <p14:creationId xmlns:p14="http://schemas.microsoft.com/office/powerpoint/2010/main" val="3540360048"/>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Title 1"/>
          <p:cNvSpPr>
            <a:spLocks noGrp="1"/>
          </p:cNvSpPr>
          <p:nvPr>
            <p:ph type="title"/>
          </p:nvPr>
        </p:nvSpPr>
        <p:spPr/>
        <p:txBody>
          <a:bodyPr/>
          <a:lstStyle/>
          <a:p>
            <a:r>
              <a:rPr lang="en-US" altLang="en-US" smtClean="0">
                <a:ea typeface="ＭＳ Ｐゴシック" pitchFamily="34" charset="-128"/>
              </a:rPr>
              <a:t>What changes can we make?</a:t>
            </a:r>
          </a:p>
        </p:txBody>
      </p:sp>
      <p:sp>
        <p:nvSpPr>
          <p:cNvPr id="31747" name="Content Placeholder 2"/>
          <p:cNvSpPr>
            <a:spLocks noGrp="1"/>
          </p:cNvSpPr>
          <p:nvPr>
            <p:ph idx="1"/>
          </p:nvPr>
        </p:nvSpPr>
        <p:spPr/>
        <p:txBody>
          <a:bodyPr>
            <a:normAutofit fontScale="92500" lnSpcReduction="10000"/>
          </a:bodyPr>
          <a:lstStyle/>
          <a:p>
            <a:pPr>
              <a:buFont typeface="Wingdings" panose="05000000000000000000" pitchFamily="2" charset="2"/>
              <a:buChar char="§"/>
            </a:pPr>
            <a:r>
              <a:rPr lang="en-US" altLang="en-US" sz="2400" dirty="0" smtClean="0">
                <a:ea typeface="ＭＳ Ｐゴシック" pitchFamily="34" charset="-128"/>
              </a:rPr>
              <a:t>Encourage and honor transparency</a:t>
            </a:r>
          </a:p>
          <a:p>
            <a:pPr>
              <a:buFont typeface="Wingdings" panose="05000000000000000000" pitchFamily="2" charset="2"/>
              <a:buChar char="§"/>
            </a:pPr>
            <a:r>
              <a:rPr lang="en-US" altLang="en-US" sz="2400" dirty="0" smtClean="0">
                <a:ea typeface="ＭＳ Ｐゴシック" pitchFamily="34" charset="-128"/>
              </a:rPr>
              <a:t>Implement “just culture”</a:t>
            </a:r>
          </a:p>
          <a:p>
            <a:pPr>
              <a:buFont typeface="Wingdings" panose="05000000000000000000" pitchFamily="2" charset="2"/>
              <a:buChar char="§"/>
            </a:pPr>
            <a:r>
              <a:rPr lang="en-US" altLang="en-US" sz="2400" dirty="0" smtClean="0">
                <a:ea typeface="ＭＳ Ｐゴシック" pitchFamily="34" charset="-128"/>
              </a:rPr>
              <a:t>Develop structured educational programs</a:t>
            </a:r>
          </a:p>
          <a:p>
            <a:pPr>
              <a:buFont typeface="Wingdings" panose="05000000000000000000" pitchFamily="2" charset="2"/>
              <a:buChar char="§"/>
            </a:pPr>
            <a:r>
              <a:rPr lang="en-US" altLang="en-US" sz="2400" dirty="0" smtClean="0">
                <a:ea typeface="ＭＳ Ｐゴシック" pitchFamily="34" charset="-128"/>
              </a:rPr>
              <a:t>Focus on self improvement</a:t>
            </a:r>
          </a:p>
          <a:p>
            <a:pPr>
              <a:buFont typeface="Wingdings" panose="05000000000000000000" pitchFamily="2" charset="2"/>
              <a:buChar char="§"/>
            </a:pPr>
            <a:r>
              <a:rPr lang="en-US" altLang="en-US" sz="2400" dirty="0" smtClean="0">
                <a:ea typeface="ＭＳ Ｐゴシック" pitchFamily="34" charset="-128"/>
              </a:rPr>
              <a:t>Don’t personalize mistakes or corrections</a:t>
            </a:r>
          </a:p>
          <a:p>
            <a:pPr>
              <a:buFont typeface="Wingdings" panose="05000000000000000000" pitchFamily="2" charset="2"/>
              <a:buChar char="§"/>
            </a:pPr>
            <a:r>
              <a:rPr lang="en-US" altLang="en-US" sz="2400" dirty="0" smtClean="0">
                <a:ea typeface="ＭＳ Ｐゴシック" pitchFamily="34" charset="-128"/>
              </a:rPr>
              <a:t>Create an environment that celebrates suggestions and questions</a:t>
            </a:r>
          </a:p>
          <a:p>
            <a:pPr>
              <a:buFont typeface="Wingdings" panose="05000000000000000000" pitchFamily="2" charset="2"/>
              <a:buChar char="§"/>
            </a:pPr>
            <a:r>
              <a:rPr lang="en-US" altLang="en-US" sz="2400" dirty="0" smtClean="0">
                <a:ea typeface="ＭＳ Ｐゴシック" pitchFamily="34" charset="-128"/>
              </a:rPr>
              <a:t>Create a “Speak up” culture—of “no blame”</a:t>
            </a:r>
          </a:p>
          <a:p>
            <a:pPr>
              <a:buFont typeface="Wingdings" panose="05000000000000000000" pitchFamily="2" charset="2"/>
              <a:buChar char="§"/>
            </a:pPr>
            <a:r>
              <a:rPr lang="en-US" altLang="en-US" sz="2400" dirty="0" smtClean="0">
                <a:ea typeface="ＭＳ Ｐゴシック" pitchFamily="34" charset="-128"/>
              </a:rPr>
              <a:t>Improved communications including listening</a:t>
            </a:r>
          </a:p>
          <a:p>
            <a:pPr>
              <a:buFont typeface="Wingdings" panose="05000000000000000000" pitchFamily="2" charset="2"/>
              <a:buChar char="§"/>
            </a:pPr>
            <a:r>
              <a:rPr lang="en-US" altLang="en-US" sz="2400" dirty="0" smtClean="0">
                <a:ea typeface="ＭＳ Ｐゴシック" pitchFamily="34" charset="-128"/>
              </a:rPr>
              <a:t>Have a process to evaluate suggestions</a:t>
            </a:r>
          </a:p>
          <a:p>
            <a:pPr>
              <a:buFont typeface="Wingdings" panose="05000000000000000000" pitchFamily="2" charset="2"/>
              <a:buChar char="§"/>
            </a:pPr>
            <a:r>
              <a:rPr lang="en-US" altLang="en-US" sz="2400" dirty="0" smtClean="0">
                <a:ea typeface="ＭＳ Ｐゴシック" pitchFamily="34" charset="-128"/>
              </a:rPr>
              <a:t>…and many others!!</a:t>
            </a:r>
          </a:p>
        </p:txBody>
      </p:sp>
      <p:sp>
        <p:nvSpPr>
          <p:cNvPr id="31748" name="Footer Placeholder 3"/>
          <p:cNvSpPr>
            <a:spLocks noGrp="1"/>
          </p:cNvSpPr>
          <p:nvPr>
            <p:ph type="ftr"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lr>
                <a:schemeClr val="tx1"/>
              </a:buClr>
              <a:buChar char="•"/>
              <a:defRPr sz="3200">
                <a:solidFill>
                  <a:schemeClr val="tx1"/>
                </a:solidFill>
                <a:latin typeface="Arial" pitchFamily="34" charset="0"/>
                <a:ea typeface="ＭＳ Ｐゴシック" pitchFamily="34" charset="-128"/>
              </a:defRPr>
            </a:lvl1pPr>
            <a:lvl2pPr marL="742950" indent="-285750" eaLnBrk="0" hangingPunct="0">
              <a:spcBef>
                <a:spcPct val="20000"/>
              </a:spcBef>
              <a:buClr>
                <a:schemeClr val="tx1"/>
              </a:buClr>
              <a:buFont typeface="Arial" pitchFamily="34" charset="0"/>
              <a:buChar char="─"/>
              <a:defRPr sz="2800">
                <a:solidFill>
                  <a:schemeClr val="tx1"/>
                </a:solidFill>
                <a:latin typeface="Arial" pitchFamily="34" charset="0"/>
                <a:ea typeface="ＭＳ Ｐゴシック" pitchFamily="34" charset="-128"/>
              </a:defRPr>
            </a:lvl2pPr>
            <a:lvl3pPr marL="1143000" indent="-228600" eaLnBrk="0" hangingPunct="0">
              <a:spcBef>
                <a:spcPct val="20000"/>
              </a:spcBef>
              <a:buClr>
                <a:schemeClr val="tx1"/>
              </a:buClr>
              <a:buFont typeface="Wingdings" pitchFamily="2" charset="2"/>
              <a:buChar char="Ø"/>
              <a:defRPr sz="2400">
                <a:solidFill>
                  <a:schemeClr val="tx1"/>
                </a:solidFill>
                <a:latin typeface="Arial" pitchFamily="34" charset="0"/>
                <a:ea typeface="ＭＳ Ｐゴシック" pitchFamily="34" charset="-128"/>
              </a:defRPr>
            </a:lvl3pPr>
            <a:lvl4pPr marL="1600200" indent="-228600" eaLnBrk="0" hangingPunct="0">
              <a:spcBef>
                <a:spcPct val="20000"/>
              </a:spcBef>
              <a:buChar char="–"/>
              <a:defRPr sz="2000">
                <a:solidFill>
                  <a:schemeClr val="tx1"/>
                </a:solidFill>
                <a:latin typeface="Arial" pitchFamily="34" charset="0"/>
                <a:ea typeface="ＭＳ Ｐゴシック" pitchFamily="34" charset="-128"/>
              </a:defRPr>
            </a:lvl4pPr>
            <a:lvl5pPr marL="2057400" indent="-228600" eaLnBrk="0" hangingPunct="0">
              <a:spcBef>
                <a:spcPct val="20000"/>
              </a:spcBef>
              <a:buChar char="»"/>
              <a:defRPr sz="2000">
                <a:solidFill>
                  <a:schemeClr val="tx1"/>
                </a:solidFill>
                <a:latin typeface="Arial" pitchFamily="34" charset="0"/>
                <a:ea typeface="ＭＳ Ｐゴシック" pitchFamily="34" charset="-128"/>
              </a:defRPr>
            </a:lvl5pPr>
            <a:lvl6pPr marL="2514600" indent="-228600" eaLnBrk="0" fontAlgn="base" hangingPunct="0">
              <a:spcBef>
                <a:spcPct val="20000"/>
              </a:spcBef>
              <a:spcAft>
                <a:spcPct val="0"/>
              </a:spcAft>
              <a:buChar char="»"/>
              <a:defRPr sz="2000">
                <a:solidFill>
                  <a:schemeClr val="tx1"/>
                </a:solidFill>
                <a:latin typeface="Arial" pitchFamily="34" charset="0"/>
                <a:ea typeface="ＭＳ Ｐゴシック" pitchFamily="34" charset="-128"/>
              </a:defRPr>
            </a:lvl6pPr>
            <a:lvl7pPr marL="2971800" indent="-228600" eaLnBrk="0" fontAlgn="base" hangingPunct="0">
              <a:spcBef>
                <a:spcPct val="20000"/>
              </a:spcBef>
              <a:spcAft>
                <a:spcPct val="0"/>
              </a:spcAft>
              <a:buChar char="»"/>
              <a:defRPr sz="2000">
                <a:solidFill>
                  <a:schemeClr val="tx1"/>
                </a:solidFill>
                <a:latin typeface="Arial" pitchFamily="34" charset="0"/>
                <a:ea typeface="ＭＳ Ｐゴシック" pitchFamily="34" charset="-128"/>
              </a:defRPr>
            </a:lvl7pPr>
            <a:lvl8pPr marL="3429000" indent="-228600" eaLnBrk="0" fontAlgn="base" hangingPunct="0">
              <a:spcBef>
                <a:spcPct val="20000"/>
              </a:spcBef>
              <a:spcAft>
                <a:spcPct val="0"/>
              </a:spcAft>
              <a:buChar char="»"/>
              <a:defRPr sz="2000">
                <a:solidFill>
                  <a:schemeClr val="tx1"/>
                </a:solidFill>
                <a:latin typeface="Arial" pitchFamily="34" charset="0"/>
                <a:ea typeface="ＭＳ Ｐゴシック" pitchFamily="34" charset="-128"/>
              </a:defRPr>
            </a:lvl8pPr>
            <a:lvl9pPr marL="3886200" indent="-228600" eaLnBrk="0" fontAlgn="base" hangingPunct="0">
              <a:spcBef>
                <a:spcPct val="20000"/>
              </a:spcBef>
              <a:spcAft>
                <a:spcPct val="0"/>
              </a:spcAft>
              <a:buChar char="»"/>
              <a:defRPr sz="2000">
                <a:solidFill>
                  <a:schemeClr val="tx1"/>
                </a:solidFill>
                <a:latin typeface="Arial" pitchFamily="34" charset="0"/>
                <a:ea typeface="ＭＳ Ｐゴシック" pitchFamily="34" charset="-128"/>
              </a:defRPr>
            </a:lvl9pPr>
          </a:lstStyle>
          <a:p>
            <a:pPr eaLnBrk="1" hangingPunct="1">
              <a:spcBef>
                <a:spcPct val="0"/>
              </a:spcBef>
              <a:buClrTx/>
              <a:buFontTx/>
              <a:buNone/>
            </a:pPr>
            <a:endParaRPr lang="en-US" altLang="en-US" sz="1400" smtClean="0"/>
          </a:p>
          <a:p>
            <a:pPr eaLnBrk="1" hangingPunct="1">
              <a:spcBef>
                <a:spcPct val="0"/>
              </a:spcBef>
              <a:buClrTx/>
              <a:buFontTx/>
              <a:buNone/>
            </a:pPr>
            <a:endParaRPr lang="en-US" altLang="en-US" sz="1400" smtClean="0"/>
          </a:p>
        </p:txBody>
      </p:sp>
    </p:spTree>
    <p:extLst>
      <p:ext uri="{BB962C8B-B14F-4D97-AF65-F5344CB8AC3E}">
        <p14:creationId xmlns:p14="http://schemas.microsoft.com/office/powerpoint/2010/main" val="2620069640"/>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Overview</a:t>
            </a:r>
            <a:endParaRPr lang="en-US" dirty="0"/>
          </a:p>
        </p:txBody>
      </p:sp>
      <p:sp>
        <p:nvSpPr>
          <p:cNvPr id="3" name="Content Placeholder 2"/>
          <p:cNvSpPr>
            <a:spLocks noGrp="1"/>
          </p:cNvSpPr>
          <p:nvPr>
            <p:ph idx="1"/>
          </p:nvPr>
        </p:nvSpPr>
        <p:spPr>
          <a:xfrm>
            <a:off x="288524" y="1609077"/>
            <a:ext cx="8703076" cy="4525963"/>
          </a:xfrm>
        </p:spPr>
        <p:txBody>
          <a:bodyPr>
            <a:normAutofit/>
          </a:bodyPr>
          <a:lstStyle/>
          <a:p>
            <a:pPr>
              <a:buFont typeface="Wingdings" panose="05000000000000000000" pitchFamily="2" charset="2"/>
              <a:buChar char="§"/>
            </a:pPr>
            <a:r>
              <a:rPr lang="en-US" dirty="0" smtClean="0"/>
              <a:t>Patient safety in Office Practice/Ambulatory Care</a:t>
            </a:r>
          </a:p>
          <a:p>
            <a:pPr>
              <a:buFont typeface="Wingdings" panose="05000000000000000000" pitchFamily="2" charset="2"/>
              <a:buChar char="§"/>
            </a:pPr>
            <a:r>
              <a:rPr lang="en-US" dirty="0" smtClean="0"/>
              <a:t>Science of Patient Safety: Systems thinking and Safety culture</a:t>
            </a:r>
          </a:p>
          <a:p>
            <a:pPr>
              <a:buFont typeface="Wingdings" panose="05000000000000000000" pitchFamily="2" charset="2"/>
              <a:buChar char="§"/>
            </a:pPr>
            <a:r>
              <a:rPr lang="en-US" b="1" dirty="0" smtClean="0"/>
              <a:t>Effective improvement strategies – the Model for Improvement</a:t>
            </a:r>
          </a:p>
          <a:p>
            <a:pPr>
              <a:buFont typeface="Wingdings" panose="05000000000000000000" pitchFamily="2" charset="2"/>
              <a:buChar char="§"/>
            </a:pPr>
            <a:r>
              <a:rPr lang="en-US" dirty="0" smtClean="0"/>
              <a:t>The Mount Auburn Practice Improvement Program, built on the successful AHRQ-funded PROMISES program</a:t>
            </a:r>
            <a:endParaRPr lang="en-US" dirty="0"/>
          </a:p>
        </p:txBody>
      </p:sp>
    </p:spTree>
    <p:extLst>
      <p:ext uri="{BB962C8B-B14F-4D97-AF65-F5344CB8AC3E}">
        <p14:creationId xmlns:p14="http://schemas.microsoft.com/office/powerpoint/2010/main" val="1800273708"/>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6065" name="Title 1"/>
          <p:cNvSpPr>
            <a:spLocks noGrp="1"/>
          </p:cNvSpPr>
          <p:nvPr>
            <p:ph type="title"/>
          </p:nvPr>
        </p:nvSpPr>
        <p:spPr/>
        <p:txBody>
          <a:bodyPr/>
          <a:lstStyle/>
          <a:p>
            <a:r>
              <a:rPr lang="en-US" smtClean="0"/>
              <a:t>Some ways not to improve</a:t>
            </a:r>
          </a:p>
        </p:txBody>
      </p:sp>
      <p:sp>
        <p:nvSpPr>
          <p:cNvPr id="216066" name="Content Placeholder 2"/>
          <p:cNvSpPr>
            <a:spLocks noGrp="1"/>
          </p:cNvSpPr>
          <p:nvPr>
            <p:ph idx="1"/>
          </p:nvPr>
        </p:nvSpPr>
        <p:spPr/>
        <p:txBody>
          <a:bodyPr/>
          <a:lstStyle/>
          <a:p>
            <a:pPr>
              <a:buFont typeface="Wingdings" panose="05000000000000000000" pitchFamily="2" charset="2"/>
              <a:buChar char="§"/>
            </a:pPr>
            <a:r>
              <a:rPr lang="en-US" dirty="0" smtClean="0"/>
              <a:t>Try harder (faster, smarter…)</a:t>
            </a:r>
          </a:p>
          <a:p>
            <a:pPr>
              <a:buFont typeface="Wingdings" panose="05000000000000000000" pitchFamily="2" charset="2"/>
              <a:buChar char="§"/>
            </a:pPr>
            <a:r>
              <a:rPr lang="en-US" dirty="0" smtClean="0"/>
              <a:t>Be </a:t>
            </a:r>
            <a:r>
              <a:rPr lang="en-US" smtClean="0"/>
              <a:t>more vigilant</a:t>
            </a:r>
            <a:endParaRPr lang="en-US" dirty="0" smtClean="0"/>
          </a:p>
          <a:p>
            <a:pPr>
              <a:buFont typeface="Wingdings" panose="05000000000000000000" pitchFamily="2" charset="2"/>
              <a:buChar char="§"/>
            </a:pPr>
            <a:r>
              <a:rPr lang="en-US" dirty="0" smtClean="0"/>
              <a:t>Exhortation</a:t>
            </a:r>
          </a:p>
          <a:p>
            <a:pPr>
              <a:buFont typeface="Wingdings" panose="05000000000000000000" pitchFamily="2" charset="2"/>
              <a:buChar char="§"/>
            </a:pPr>
            <a:r>
              <a:rPr lang="en-US" dirty="0" smtClean="0"/>
              <a:t>Doing things the same way and expecting different results…</a:t>
            </a:r>
          </a:p>
        </p:txBody>
      </p:sp>
    </p:spTree>
    <p:extLst>
      <p:ext uri="{BB962C8B-B14F-4D97-AF65-F5344CB8AC3E}">
        <p14:creationId xmlns:p14="http://schemas.microsoft.com/office/powerpoint/2010/main" val="3560480094"/>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Model for Improvement</a:t>
            </a:r>
          </a:p>
        </p:txBody>
      </p:sp>
      <p:grpSp>
        <p:nvGrpSpPr>
          <p:cNvPr id="5" name="Group 4"/>
          <p:cNvGrpSpPr>
            <a:grpSpLocks/>
          </p:cNvGrpSpPr>
          <p:nvPr/>
        </p:nvGrpSpPr>
        <p:grpSpPr bwMode="auto">
          <a:xfrm>
            <a:off x="2590800" y="1560597"/>
            <a:ext cx="3576036" cy="4459203"/>
            <a:chOff x="4308409" y="1371600"/>
            <a:chExt cx="3854279" cy="4876800"/>
          </a:xfrm>
        </p:grpSpPr>
        <p:pic>
          <p:nvPicPr>
            <p:cNvPr id="6" name="Picture 5" descr="http://www.ihi.org/knowledge/PublishingImages/ModelforImprovement.gif"/>
            <p:cNvPicPr>
              <a:picLocks noChangeAspect="1" noChangeArrowheads="1"/>
            </p:cNvPicPr>
            <p:nvPr/>
          </p:nvPicPr>
          <p:blipFill>
            <a:blip r:embed="rId3"/>
            <a:srcRect/>
            <a:stretch>
              <a:fillRect/>
            </a:stretch>
          </p:blipFill>
          <p:spPr bwMode="auto">
            <a:xfrm>
              <a:off x="5872904" y="1371600"/>
              <a:ext cx="2289784" cy="4876800"/>
            </a:xfrm>
            <a:prstGeom prst="rect">
              <a:avLst/>
            </a:prstGeom>
            <a:noFill/>
            <a:ln w="9525">
              <a:noFill/>
              <a:miter lim="800000"/>
              <a:headEnd/>
              <a:tailEnd/>
            </a:ln>
          </p:spPr>
        </p:pic>
        <p:sp>
          <p:nvSpPr>
            <p:cNvPr id="8" name="TextBox 6"/>
            <p:cNvSpPr txBox="1"/>
            <p:nvPr/>
          </p:nvSpPr>
          <p:spPr>
            <a:xfrm>
              <a:off x="4308409" y="5106096"/>
              <a:ext cx="1635735" cy="583352"/>
            </a:xfrm>
            <a:prstGeom prst="rect">
              <a:avLst/>
            </a:prstGeom>
            <a:noFill/>
          </p:spPr>
          <p:txBody>
            <a:bodyPr wrap="none">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eaLnBrk="0" hangingPunct="0">
                <a:defRPr/>
              </a:pPr>
              <a:r>
                <a:rPr lang="en-US" sz="3200" b="0" dirty="0">
                  <a:solidFill>
                    <a:schemeClr val="bg1">
                      <a:lumMod val="50000"/>
                    </a:schemeClr>
                  </a:solidFill>
                </a:rPr>
                <a:t>PDSA =</a:t>
              </a:r>
            </a:p>
          </p:txBody>
        </p:sp>
      </p:grpSp>
      <p:sp>
        <p:nvSpPr>
          <p:cNvPr id="9" name="Rectangle 8"/>
          <p:cNvSpPr/>
          <p:nvPr/>
        </p:nvSpPr>
        <p:spPr>
          <a:xfrm>
            <a:off x="6344093" y="4696682"/>
            <a:ext cx="2838893" cy="1169551"/>
          </a:xfrm>
          <a:prstGeom prst="rect">
            <a:avLst/>
          </a:prstGeom>
        </p:spPr>
        <p:txBody>
          <a:bodyPr wrap="square">
            <a:spAutoFit/>
          </a:bodyPr>
          <a:lstStyle/>
          <a:p>
            <a:r>
              <a:rPr lang="en-US" sz="1400" dirty="0"/>
              <a:t>The Improvement Guide: A Practical Approach to Enhancing </a:t>
            </a:r>
          </a:p>
          <a:p>
            <a:r>
              <a:rPr lang="en-US" sz="1400" dirty="0"/>
              <a:t>Organizational Performance, 2</a:t>
            </a:r>
            <a:r>
              <a:rPr lang="en-US" sz="1400" baseline="30000" dirty="0"/>
              <a:t>nd</a:t>
            </a:r>
            <a:r>
              <a:rPr lang="en-US" sz="1400" dirty="0"/>
              <a:t> Ed. Gerald J. Langley et al. </a:t>
            </a:r>
            <a:r>
              <a:rPr lang="en-US" sz="1400" dirty="0" err="1"/>
              <a:t>Jossey</a:t>
            </a:r>
            <a:r>
              <a:rPr lang="en-US" sz="1400" dirty="0"/>
              <a:t>-Bass  April 2009</a:t>
            </a:r>
          </a:p>
        </p:txBody>
      </p:sp>
      <p:sp>
        <p:nvSpPr>
          <p:cNvPr id="12" name="TextBox 11"/>
          <p:cNvSpPr txBox="1"/>
          <p:nvPr/>
        </p:nvSpPr>
        <p:spPr>
          <a:xfrm>
            <a:off x="2429124" y="1670767"/>
            <a:ext cx="567784" cy="369332"/>
          </a:xfrm>
          <a:prstGeom prst="rect">
            <a:avLst/>
          </a:prstGeom>
          <a:noFill/>
        </p:spPr>
        <p:txBody>
          <a:bodyPr wrap="none" rtlCol="0">
            <a:spAutoFit/>
          </a:bodyPr>
          <a:lstStyle/>
          <a:p>
            <a:r>
              <a:rPr lang="en-US" b="1" dirty="0" smtClean="0"/>
              <a:t>Aim</a:t>
            </a:r>
            <a:endParaRPr lang="en-US" b="1" dirty="0"/>
          </a:p>
        </p:txBody>
      </p:sp>
      <p:sp>
        <p:nvSpPr>
          <p:cNvPr id="13" name="TextBox 12"/>
          <p:cNvSpPr txBox="1"/>
          <p:nvPr/>
        </p:nvSpPr>
        <p:spPr>
          <a:xfrm>
            <a:off x="2154690" y="2438400"/>
            <a:ext cx="1116652" cy="369332"/>
          </a:xfrm>
          <a:prstGeom prst="rect">
            <a:avLst/>
          </a:prstGeom>
          <a:noFill/>
        </p:spPr>
        <p:txBody>
          <a:bodyPr wrap="none" rtlCol="0">
            <a:spAutoFit/>
          </a:bodyPr>
          <a:lstStyle/>
          <a:p>
            <a:r>
              <a:rPr lang="en-US" b="1" dirty="0" smtClean="0"/>
              <a:t>Measures</a:t>
            </a:r>
            <a:endParaRPr lang="en-US" b="1" dirty="0"/>
          </a:p>
        </p:txBody>
      </p:sp>
      <p:sp>
        <p:nvSpPr>
          <p:cNvPr id="14" name="TextBox 13"/>
          <p:cNvSpPr txBox="1"/>
          <p:nvPr/>
        </p:nvSpPr>
        <p:spPr>
          <a:xfrm>
            <a:off x="2225703" y="3231472"/>
            <a:ext cx="974626" cy="369332"/>
          </a:xfrm>
          <a:prstGeom prst="rect">
            <a:avLst/>
          </a:prstGeom>
          <a:noFill/>
        </p:spPr>
        <p:txBody>
          <a:bodyPr wrap="none" rtlCol="0">
            <a:spAutoFit/>
          </a:bodyPr>
          <a:lstStyle/>
          <a:p>
            <a:r>
              <a:rPr lang="en-US" b="1" dirty="0" smtClean="0"/>
              <a:t>Changes</a:t>
            </a:r>
            <a:endParaRPr lang="en-US" b="1" dirty="0"/>
          </a:p>
        </p:txBody>
      </p:sp>
      <p:sp>
        <p:nvSpPr>
          <p:cNvPr id="15" name="TextBox 14"/>
          <p:cNvSpPr txBox="1"/>
          <p:nvPr/>
        </p:nvSpPr>
        <p:spPr>
          <a:xfrm>
            <a:off x="1524000" y="4327350"/>
            <a:ext cx="1554272" cy="369332"/>
          </a:xfrm>
          <a:prstGeom prst="rect">
            <a:avLst/>
          </a:prstGeom>
          <a:noFill/>
        </p:spPr>
        <p:txBody>
          <a:bodyPr wrap="none" rtlCol="0">
            <a:spAutoFit/>
          </a:bodyPr>
          <a:lstStyle/>
          <a:p>
            <a:r>
              <a:rPr lang="en-US" dirty="0" smtClean="0"/>
              <a:t>Test of Change</a:t>
            </a:r>
            <a:endParaRPr lang="en-US" dirty="0"/>
          </a:p>
        </p:txBody>
      </p:sp>
      <p:sp>
        <p:nvSpPr>
          <p:cNvPr id="16" name="TextBox 10"/>
          <p:cNvSpPr txBox="1">
            <a:spLocks noChangeArrowheads="1"/>
          </p:cNvSpPr>
          <p:nvPr/>
        </p:nvSpPr>
        <p:spPr bwMode="auto">
          <a:xfrm>
            <a:off x="6344093" y="4114800"/>
            <a:ext cx="2673882" cy="523220"/>
          </a:xfrm>
          <a:prstGeom prst="rect">
            <a:avLst/>
          </a:prstGeom>
          <a:noFill/>
          <a:ln w="9525">
            <a:noFill/>
            <a:miter lim="800000"/>
            <a:headEnd/>
            <a:tailEnd/>
          </a:ln>
        </p:spPr>
        <p:txBody>
          <a:bodyPr wrap="square">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eaLnBrk="0" hangingPunct="0"/>
            <a:r>
              <a:rPr lang="en-US" sz="1400" b="0" dirty="0"/>
              <a:t>Developed by: Associates in Process Improvement</a:t>
            </a:r>
          </a:p>
        </p:txBody>
      </p:sp>
    </p:spTree>
    <p:extLst>
      <p:ext uri="{BB962C8B-B14F-4D97-AF65-F5344CB8AC3E}">
        <p14:creationId xmlns:p14="http://schemas.microsoft.com/office/powerpoint/2010/main" val="165044187"/>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0161" name="Title 1"/>
          <p:cNvSpPr>
            <a:spLocks noGrp="1"/>
          </p:cNvSpPr>
          <p:nvPr>
            <p:ph type="title"/>
          </p:nvPr>
        </p:nvSpPr>
        <p:spPr>
          <a:xfrm>
            <a:off x="685800" y="228600"/>
            <a:ext cx="7772400" cy="1143000"/>
          </a:xfrm>
        </p:spPr>
        <p:txBody>
          <a:bodyPr>
            <a:normAutofit fontScale="90000"/>
          </a:bodyPr>
          <a:lstStyle/>
          <a:p>
            <a:r>
              <a:rPr lang="en-US" dirty="0" smtClean="0"/>
              <a:t>Short Videos </a:t>
            </a:r>
            <a:br>
              <a:rPr lang="en-US" dirty="0" smtClean="0"/>
            </a:br>
            <a:r>
              <a:rPr lang="en-US" dirty="0" smtClean="0"/>
              <a:t>Model for Improvement - Parts 1&amp;2</a:t>
            </a:r>
          </a:p>
        </p:txBody>
      </p:sp>
      <p:pic>
        <p:nvPicPr>
          <p:cNvPr id="220162" name="Content Placeholder 5"/>
          <p:cNvPicPr>
            <a:picLocks noGrp="1" noChangeAspect="1"/>
          </p:cNvPicPr>
          <p:nvPr>
            <p:ph idx="1"/>
          </p:nvPr>
        </p:nvPicPr>
        <p:blipFill>
          <a:blip r:embed="rId2"/>
          <a:srcRect/>
          <a:stretch>
            <a:fillRect/>
          </a:stretch>
        </p:blipFill>
        <p:spPr>
          <a:xfrm>
            <a:off x="1828801" y="1573212"/>
            <a:ext cx="5333999" cy="4004571"/>
          </a:xfrm>
        </p:spPr>
      </p:pic>
      <p:sp>
        <p:nvSpPr>
          <p:cNvPr id="220163" name="Rectangle 2"/>
          <p:cNvSpPr>
            <a:spLocks noChangeArrowheads="1"/>
          </p:cNvSpPr>
          <p:nvPr/>
        </p:nvSpPr>
        <p:spPr bwMode="auto">
          <a:xfrm>
            <a:off x="457200" y="5602208"/>
            <a:ext cx="8077200" cy="392159"/>
          </a:xfrm>
          <a:prstGeom prst="rect">
            <a:avLst/>
          </a:prstGeom>
          <a:noFill/>
          <a:ln w="9525">
            <a:noFill/>
            <a:miter lim="800000"/>
            <a:headEnd/>
            <a:tailEnd/>
          </a:ln>
        </p:spPr>
        <p:txBody>
          <a:bodyPr wrap="square">
            <a:spAutoFit/>
          </a:bodyPr>
          <a:lstStyle/>
          <a:p>
            <a:pPr>
              <a:lnSpc>
                <a:spcPct val="115000"/>
              </a:lnSpc>
              <a:spcAft>
                <a:spcPts val="1000"/>
              </a:spcAft>
            </a:pPr>
            <a:r>
              <a:rPr lang="en-US" sz="1800" u="sng" dirty="0">
                <a:latin typeface="Calibri" pitchFamily="34" charset="0"/>
                <a:ea typeface="Calibri" pitchFamily="34" charset="0"/>
                <a:cs typeface="Times New Roman" pitchFamily="18" charset="0"/>
                <a:hlinkClick r:id="rId3"/>
              </a:rPr>
              <a:t>http://www.youtube.com/watch?feature=player_detailpage&amp;v=SCYghxtioIY</a:t>
            </a:r>
            <a:r>
              <a:rPr lang="en-US" sz="1800" dirty="0">
                <a:latin typeface="Calibri" pitchFamily="34" charset="0"/>
                <a:ea typeface="Calibri" pitchFamily="34" charset="0"/>
                <a:cs typeface="Times New Roman" pitchFamily="18" charset="0"/>
              </a:rPr>
              <a:t> </a:t>
            </a:r>
          </a:p>
        </p:txBody>
      </p:sp>
    </p:spTree>
    <p:extLst>
      <p:ext uri="{BB962C8B-B14F-4D97-AF65-F5344CB8AC3E}">
        <p14:creationId xmlns:p14="http://schemas.microsoft.com/office/powerpoint/2010/main" val="2874288902"/>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Model for Improvement</a:t>
            </a:r>
          </a:p>
        </p:txBody>
      </p:sp>
      <p:grpSp>
        <p:nvGrpSpPr>
          <p:cNvPr id="5" name="Group 4"/>
          <p:cNvGrpSpPr>
            <a:grpSpLocks/>
          </p:cNvGrpSpPr>
          <p:nvPr/>
        </p:nvGrpSpPr>
        <p:grpSpPr bwMode="auto">
          <a:xfrm>
            <a:off x="2590800" y="1560597"/>
            <a:ext cx="3576036" cy="4459203"/>
            <a:chOff x="4308409" y="1371600"/>
            <a:chExt cx="3854279" cy="4876800"/>
          </a:xfrm>
        </p:grpSpPr>
        <p:pic>
          <p:nvPicPr>
            <p:cNvPr id="6" name="Picture 5" descr="http://www.ihi.org/knowledge/PublishingImages/ModelforImprovement.gif"/>
            <p:cNvPicPr>
              <a:picLocks noChangeAspect="1" noChangeArrowheads="1"/>
            </p:cNvPicPr>
            <p:nvPr/>
          </p:nvPicPr>
          <p:blipFill>
            <a:blip r:embed="rId3"/>
            <a:srcRect/>
            <a:stretch>
              <a:fillRect/>
            </a:stretch>
          </p:blipFill>
          <p:spPr bwMode="auto">
            <a:xfrm>
              <a:off x="5872904" y="1371600"/>
              <a:ext cx="2289784" cy="4876800"/>
            </a:xfrm>
            <a:prstGeom prst="rect">
              <a:avLst/>
            </a:prstGeom>
            <a:noFill/>
            <a:ln w="9525">
              <a:noFill/>
              <a:miter lim="800000"/>
              <a:headEnd/>
              <a:tailEnd/>
            </a:ln>
          </p:spPr>
        </p:pic>
        <p:sp>
          <p:nvSpPr>
            <p:cNvPr id="8" name="TextBox 6"/>
            <p:cNvSpPr txBox="1"/>
            <p:nvPr/>
          </p:nvSpPr>
          <p:spPr>
            <a:xfrm>
              <a:off x="4308409" y="5106096"/>
              <a:ext cx="1635735" cy="583352"/>
            </a:xfrm>
            <a:prstGeom prst="rect">
              <a:avLst/>
            </a:prstGeom>
            <a:noFill/>
          </p:spPr>
          <p:txBody>
            <a:bodyPr wrap="none">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eaLnBrk="0" hangingPunct="0">
                <a:defRPr/>
              </a:pPr>
              <a:r>
                <a:rPr lang="en-US" sz="3200" b="0" dirty="0">
                  <a:solidFill>
                    <a:schemeClr val="bg1">
                      <a:lumMod val="50000"/>
                    </a:schemeClr>
                  </a:solidFill>
                </a:rPr>
                <a:t>PDSA =</a:t>
              </a:r>
            </a:p>
          </p:txBody>
        </p:sp>
      </p:grpSp>
      <p:sp>
        <p:nvSpPr>
          <p:cNvPr id="9" name="Rectangle 8"/>
          <p:cNvSpPr/>
          <p:nvPr/>
        </p:nvSpPr>
        <p:spPr>
          <a:xfrm>
            <a:off x="6553200" y="4621649"/>
            <a:ext cx="2590800" cy="1169551"/>
          </a:xfrm>
          <a:prstGeom prst="rect">
            <a:avLst/>
          </a:prstGeom>
        </p:spPr>
        <p:txBody>
          <a:bodyPr wrap="square">
            <a:spAutoFit/>
          </a:bodyPr>
          <a:lstStyle/>
          <a:p>
            <a:r>
              <a:rPr lang="en-US" sz="1400" dirty="0"/>
              <a:t>The Improvement Guide: A Practical Approach to Enhancing </a:t>
            </a:r>
          </a:p>
          <a:p>
            <a:r>
              <a:rPr lang="en-US" sz="1400" dirty="0"/>
              <a:t>Organizational Performance, 2</a:t>
            </a:r>
            <a:r>
              <a:rPr lang="en-US" sz="1400" baseline="30000" dirty="0"/>
              <a:t>nd</a:t>
            </a:r>
            <a:r>
              <a:rPr lang="en-US" sz="1400" dirty="0"/>
              <a:t> Ed. Gerald J. Langley et al. </a:t>
            </a:r>
            <a:r>
              <a:rPr lang="en-US" sz="1400" dirty="0" err="1"/>
              <a:t>Jossey</a:t>
            </a:r>
            <a:r>
              <a:rPr lang="en-US" sz="1400" dirty="0"/>
              <a:t>-Bass  April 2009</a:t>
            </a:r>
          </a:p>
        </p:txBody>
      </p:sp>
      <p:sp>
        <p:nvSpPr>
          <p:cNvPr id="12" name="TextBox 11"/>
          <p:cNvSpPr txBox="1"/>
          <p:nvPr/>
        </p:nvSpPr>
        <p:spPr>
          <a:xfrm>
            <a:off x="2429124" y="1670767"/>
            <a:ext cx="567784" cy="369332"/>
          </a:xfrm>
          <a:prstGeom prst="rect">
            <a:avLst/>
          </a:prstGeom>
          <a:noFill/>
        </p:spPr>
        <p:txBody>
          <a:bodyPr wrap="none" rtlCol="0">
            <a:spAutoFit/>
          </a:bodyPr>
          <a:lstStyle/>
          <a:p>
            <a:r>
              <a:rPr lang="en-US" b="1" dirty="0" smtClean="0">
                <a:solidFill>
                  <a:srgbClr val="FF0000"/>
                </a:solidFill>
              </a:rPr>
              <a:t>Aim</a:t>
            </a:r>
            <a:endParaRPr lang="en-US" b="1" dirty="0">
              <a:solidFill>
                <a:srgbClr val="FF0000"/>
              </a:solidFill>
            </a:endParaRPr>
          </a:p>
        </p:txBody>
      </p:sp>
      <p:sp>
        <p:nvSpPr>
          <p:cNvPr id="13" name="TextBox 12"/>
          <p:cNvSpPr txBox="1"/>
          <p:nvPr/>
        </p:nvSpPr>
        <p:spPr>
          <a:xfrm>
            <a:off x="2154690" y="2438400"/>
            <a:ext cx="1116652" cy="369332"/>
          </a:xfrm>
          <a:prstGeom prst="rect">
            <a:avLst/>
          </a:prstGeom>
          <a:noFill/>
        </p:spPr>
        <p:txBody>
          <a:bodyPr wrap="none" rtlCol="0">
            <a:spAutoFit/>
          </a:bodyPr>
          <a:lstStyle/>
          <a:p>
            <a:r>
              <a:rPr lang="en-US" dirty="0" smtClean="0"/>
              <a:t>Measures</a:t>
            </a:r>
            <a:endParaRPr lang="en-US" dirty="0"/>
          </a:p>
        </p:txBody>
      </p:sp>
      <p:sp>
        <p:nvSpPr>
          <p:cNvPr id="14" name="TextBox 13"/>
          <p:cNvSpPr txBox="1"/>
          <p:nvPr/>
        </p:nvSpPr>
        <p:spPr>
          <a:xfrm>
            <a:off x="2225703" y="3231472"/>
            <a:ext cx="974626" cy="369332"/>
          </a:xfrm>
          <a:prstGeom prst="rect">
            <a:avLst/>
          </a:prstGeom>
          <a:noFill/>
        </p:spPr>
        <p:txBody>
          <a:bodyPr wrap="none" rtlCol="0">
            <a:spAutoFit/>
          </a:bodyPr>
          <a:lstStyle/>
          <a:p>
            <a:r>
              <a:rPr lang="en-US" dirty="0" smtClean="0"/>
              <a:t>Changes</a:t>
            </a:r>
            <a:endParaRPr lang="en-US" dirty="0"/>
          </a:p>
        </p:txBody>
      </p:sp>
      <p:sp>
        <p:nvSpPr>
          <p:cNvPr id="15" name="TextBox 14"/>
          <p:cNvSpPr txBox="1"/>
          <p:nvPr/>
        </p:nvSpPr>
        <p:spPr>
          <a:xfrm>
            <a:off x="1524000" y="4327350"/>
            <a:ext cx="1554272" cy="369332"/>
          </a:xfrm>
          <a:prstGeom prst="rect">
            <a:avLst/>
          </a:prstGeom>
          <a:noFill/>
        </p:spPr>
        <p:txBody>
          <a:bodyPr wrap="none" rtlCol="0">
            <a:spAutoFit/>
          </a:bodyPr>
          <a:lstStyle/>
          <a:p>
            <a:r>
              <a:rPr lang="en-US" dirty="0" smtClean="0"/>
              <a:t>Test of Change</a:t>
            </a:r>
            <a:endParaRPr lang="en-US" dirty="0"/>
          </a:p>
        </p:txBody>
      </p:sp>
      <p:sp>
        <p:nvSpPr>
          <p:cNvPr id="16" name="TextBox 10"/>
          <p:cNvSpPr txBox="1">
            <a:spLocks noChangeArrowheads="1"/>
          </p:cNvSpPr>
          <p:nvPr/>
        </p:nvSpPr>
        <p:spPr bwMode="auto">
          <a:xfrm>
            <a:off x="6553200" y="3828577"/>
            <a:ext cx="2590800" cy="523220"/>
          </a:xfrm>
          <a:prstGeom prst="rect">
            <a:avLst/>
          </a:prstGeom>
          <a:noFill/>
          <a:ln w="9525">
            <a:noFill/>
            <a:miter lim="800000"/>
            <a:headEnd/>
            <a:tailEnd/>
          </a:ln>
        </p:spPr>
        <p:txBody>
          <a:bodyPr wrap="square">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eaLnBrk="0" hangingPunct="0"/>
            <a:r>
              <a:rPr lang="en-US" sz="1400" b="0" dirty="0"/>
              <a:t>Developed by: Associates in Process Improvement</a:t>
            </a:r>
          </a:p>
        </p:txBody>
      </p:sp>
    </p:spTree>
    <p:extLst>
      <p:ext uri="{BB962C8B-B14F-4D97-AF65-F5344CB8AC3E}">
        <p14:creationId xmlns:p14="http://schemas.microsoft.com/office/powerpoint/2010/main" val="1222187195"/>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1185" name="Title 1"/>
          <p:cNvSpPr>
            <a:spLocks noGrp="1"/>
          </p:cNvSpPr>
          <p:nvPr>
            <p:ph type="title"/>
          </p:nvPr>
        </p:nvSpPr>
        <p:spPr/>
        <p:txBody>
          <a:bodyPr/>
          <a:lstStyle/>
          <a:p>
            <a:r>
              <a:rPr lang="en-US" dirty="0" smtClean="0"/>
              <a:t>Aims</a:t>
            </a:r>
          </a:p>
        </p:txBody>
      </p:sp>
      <p:sp>
        <p:nvSpPr>
          <p:cNvPr id="221186" name="Content Placeholder 2"/>
          <p:cNvSpPr>
            <a:spLocks noGrp="1"/>
          </p:cNvSpPr>
          <p:nvPr>
            <p:ph idx="1"/>
          </p:nvPr>
        </p:nvSpPr>
        <p:spPr/>
        <p:txBody>
          <a:bodyPr>
            <a:normAutofit fontScale="92500" lnSpcReduction="20000"/>
          </a:bodyPr>
          <a:lstStyle/>
          <a:p>
            <a:pPr marL="0" indent="0" algn="ctr">
              <a:buFontTx/>
              <a:buNone/>
            </a:pPr>
            <a:r>
              <a:rPr lang="en-US" dirty="0" smtClean="0">
                <a:latin typeface="Agency FB" pitchFamily="34" charset="0"/>
              </a:rPr>
              <a:t>“</a:t>
            </a:r>
            <a:r>
              <a:rPr lang="en-US" i="1" dirty="0" smtClean="0"/>
              <a:t>It is important that an aim never be defined in terms of activity or methods. </a:t>
            </a:r>
          </a:p>
          <a:p>
            <a:pPr marL="0" indent="0" algn="ctr">
              <a:buFontTx/>
              <a:buNone/>
            </a:pPr>
            <a:r>
              <a:rPr lang="en-US" i="1" dirty="0" smtClean="0"/>
              <a:t>It must always relate directly to how life is better for everyone. . . . </a:t>
            </a:r>
          </a:p>
          <a:p>
            <a:pPr marL="0" indent="0" algn="ctr">
              <a:buFontTx/>
              <a:buNone/>
            </a:pPr>
            <a:r>
              <a:rPr lang="en-US" i="1" dirty="0" smtClean="0"/>
              <a:t>The aim of the system must be clear to everyone in the system. The aim must include plans for the future. The aim is a value judgment.”</a:t>
            </a:r>
          </a:p>
          <a:p>
            <a:pPr marL="0" indent="0">
              <a:buFontTx/>
              <a:buNone/>
            </a:pPr>
            <a:endParaRPr lang="en-US" dirty="0" smtClean="0"/>
          </a:p>
          <a:p>
            <a:pPr marL="0" indent="0" algn="r">
              <a:buFontTx/>
              <a:buNone/>
            </a:pPr>
            <a:r>
              <a:rPr lang="en-US" dirty="0" smtClean="0"/>
              <a:t>W. Edwards Deming</a:t>
            </a:r>
          </a:p>
        </p:txBody>
      </p:sp>
    </p:spTree>
    <p:extLst>
      <p:ext uri="{BB962C8B-B14F-4D97-AF65-F5344CB8AC3E}">
        <p14:creationId xmlns:p14="http://schemas.microsoft.com/office/powerpoint/2010/main" val="1953222468"/>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2209" name="Title 1"/>
          <p:cNvSpPr>
            <a:spLocks noGrp="1"/>
          </p:cNvSpPr>
          <p:nvPr>
            <p:ph type="title"/>
          </p:nvPr>
        </p:nvSpPr>
        <p:spPr/>
        <p:txBody>
          <a:bodyPr/>
          <a:lstStyle/>
          <a:p>
            <a:r>
              <a:rPr lang="en-US" sz="4000" smtClean="0"/>
              <a:t>What are we trying to accomplish?</a:t>
            </a:r>
          </a:p>
        </p:txBody>
      </p:sp>
      <p:sp>
        <p:nvSpPr>
          <p:cNvPr id="222210" name="Content Placeholder 2"/>
          <p:cNvSpPr>
            <a:spLocks noGrp="1"/>
          </p:cNvSpPr>
          <p:nvPr>
            <p:ph idx="1"/>
          </p:nvPr>
        </p:nvSpPr>
        <p:spPr/>
        <p:txBody>
          <a:bodyPr>
            <a:normAutofit fontScale="85000" lnSpcReduction="20000"/>
          </a:bodyPr>
          <a:lstStyle/>
          <a:p>
            <a:pPr>
              <a:buFont typeface="Wingdings" panose="05000000000000000000" pitchFamily="2" charset="2"/>
              <a:buChar char="§"/>
            </a:pPr>
            <a:r>
              <a:rPr lang="en-US" dirty="0" smtClean="0"/>
              <a:t>Aim should guide, give focus – “true north”</a:t>
            </a:r>
          </a:p>
          <a:p>
            <a:pPr>
              <a:buFont typeface="Wingdings" panose="05000000000000000000" pitchFamily="2" charset="2"/>
              <a:buChar char="§"/>
            </a:pPr>
            <a:r>
              <a:rPr lang="en-US" dirty="0" smtClean="0"/>
              <a:t>Use data to help set the aim – what do we know about what we’re trying to improve?</a:t>
            </a:r>
          </a:p>
          <a:p>
            <a:pPr>
              <a:buFont typeface="Wingdings" panose="05000000000000000000" pitchFamily="2" charset="2"/>
              <a:buChar char="§"/>
            </a:pPr>
            <a:endParaRPr lang="en-US" u="sng" dirty="0" smtClean="0"/>
          </a:p>
          <a:p>
            <a:pPr>
              <a:buFont typeface="Wingdings" panose="05000000000000000000" pitchFamily="2" charset="2"/>
              <a:buChar char="§"/>
            </a:pPr>
            <a:r>
              <a:rPr lang="en-US" u="sng" dirty="0" smtClean="0"/>
              <a:t>What is it that needs to be improved </a:t>
            </a:r>
            <a:r>
              <a:rPr lang="en-US" dirty="0" smtClean="0"/>
              <a:t>from the perspective of the customer?</a:t>
            </a:r>
          </a:p>
          <a:p>
            <a:pPr>
              <a:buFont typeface="Wingdings" panose="05000000000000000000" pitchFamily="2" charset="2"/>
              <a:buChar char="§"/>
            </a:pPr>
            <a:r>
              <a:rPr lang="en-US" dirty="0" smtClean="0"/>
              <a:t>“</a:t>
            </a:r>
            <a:r>
              <a:rPr lang="en-US" u="sng" dirty="0" smtClean="0"/>
              <a:t>How much </a:t>
            </a:r>
            <a:r>
              <a:rPr lang="en-US" dirty="0" smtClean="0"/>
              <a:t>or how good, </a:t>
            </a:r>
            <a:r>
              <a:rPr lang="en-US" u="sng" dirty="0" smtClean="0"/>
              <a:t>by when</a:t>
            </a:r>
            <a:r>
              <a:rPr lang="en-US" dirty="0" smtClean="0"/>
              <a:t>?”</a:t>
            </a:r>
          </a:p>
          <a:p>
            <a:pPr>
              <a:buFont typeface="Wingdings" panose="05000000000000000000" pitchFamily="2" charset="2"/>
              <a:buChar char="§"/>
            </a:pPr>
            <a:endParaRPr lang="en-US" dirty="0" smtClean="0"/>
          </a:p>
          <a:p>
            <a:pPr>
              <a:buFont typeface="Wingdings" panose="05000000000000000000" pitchFamily="2" charset="2"/>
              <a:buChar char="§"/>
            </a:pPr>
            <a:r>
              <a:rPr lang="en-US" dirty="0" smtClean="0"/>
              <a:t>Doesn’t </a:t>
            </a:r>
            <a:r>
              <a:rPr lang="en-US" dirty="0"/>
              <a:t>have to be perfect</a:t>
            </a:r>
          </a:p>
          <a:p>
            <a:endParaRPr lang="en-US" dirty="0" smtClean="0"/>
          </a:p>
        </p:txBody>
      </p:sp>
    </p:spTree>
    <p:extLst>
      <p:ext uri="{BB962C8B-B14F-4D97-AF65-F5344CB8AC3E}">
        <p14:creationId xmlns:p14="http://schemas.microsoft.com/office/powerpoint/2010/main" val="588680676"/>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4257" name="Rectangle 2"/>
          <p:cNvSpPr>
            <a:spLocks noGrp="1" noChangeArrowheads="1"/>
          </p:cNvSpPr>
          <p:nvPr>
            <p:ph type="title"/>
          </p:nvPr>
        </p:nvSpPr>
        <p:spPr/>
        <p:txBody>
          <a:bodyPr/>
          <a:lstStyle/>
          <a:p>
            <a:r>
              <a:rPr lang="en-US" dirty="0" smtClean="0"/>
              <a:t>What would an Aim be for </a:t>
            </a:r>
          </a:p>
        </p:txBody>
      </p:sp>
      <p:sp>
        <p:nvSpPr>
          <p:cNvPr id="224258" name="Rectangle 3"/>
          <p:cNvSpPr>
            <a:spLocks noGrp="1" noChangeArrowheads="1"/>
          </p:cNvSpPr>
          <p:nvPr>
            <p:ph type="body" idx="1"/>
          </p:nvPr>
        </p:nvSpPr>
        <p:spPr/>
        <p:txBody>
          <a:bodyPr>
            <a:normAutofit fontScale="92500" lnSpcReduction="10000"/>
          </a:bodyPr>
          <a:lstStyle/>
          <a:p>
            <a:pPr>
              <a:buFontTx/>
              <a:buNone/>
            </a:pPr>
            <a:r>
              <a:rPr lang="en-US" sz="3600" dirty="0" smtClean="0"/>
              <a:t>3 key ambulatory safety process areas:</a:t>
            </a:r>
          </a:p>
          <a:p>
            <a:pPr>
              <a:buFontTx/>
              <a:buNone/>
            </a:pPr>
            <a:r>
              <a:rPr lang="en-US" sz="3600" dirty="0" smtClean="0"/>
              <a:t>	-Test result management</a:t>
            </a:r>
          </a:p>
          <a:p>
            <a:pPr>
              <a:buFontTx/>
              <a:buNone/>
            </a:pPr>
            <a:r>
              <a:rPr lang="en-US" sz="3600" dirty="0" smtClean="0"/>
              <a:t>	-Referral Management</a:t>
            </a:r>
          </a:p>
          <a:p>
            <a:pPr>
              <a:buFontTx/>
              <a:buNone/>
            </a:pPr>
            <a:r>
              <a:rPr lang="en-US" sz="3600" dirty="0" smtClean="0"/>
              <a:t>	-Medication Management </a:t>
            </a:r>
          </a:p>
          <a:p>
            <a:pPr>
              <a:buFontTx/>
              <a:buNone/>
            </a:pPr>
            <a:endParaRPr lang="en-US" sz="3600" dirty="0" smtClean="0"/>
          </a:p>
          <a:p>
            <a:pPr>
              <a:buFontTx/>
              <a:buNone/>
            </a:pPr>
            <a:r>
              <a:rPr lang="en-US" sz="3600" dirty="0" smtClean="0"/>
              <a:t>OR</a:t>
            </a:r>
          </a:p>
          <a:p>
            <a:pPr>
              <a:buFontTx/>
              <a:buNone/>
            </a:pPr>
            <a:r>
              <a:rPr lang="en-US" sz="3600" dirty="0" smtClean="0"/>
              <a:t>A Communication issue  </a:t>
            </a:r>
          </a:p>
        </p:txBody>
      </p:sp>
    </p:spTree>
    <p:extLst>
      <p:ext uri="{BB962C8B-B14F-4D97-AF65-F5344CB8AC3E}">
        <p14:creationId xmlns:p14="http://schemas.microsoft.com/office/powerpoint/2010/main" val="3236573690"/>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Model for Improvement</a:t>
            </a:r>
          </a:p>
        </p:txBody>
      </p:sp>
      <p:grpSp>
        <p:nvGrpSpPr>
          <p:cNvPr id="5" name="Group 4"/>
          <p:cNvGrpSpPr>
            <a:grpSpLocks/>
          </p:cNvGrpSpPr>
          <p:nvPr/>
        </p:nvGrpSpPr>
        <p:grpSpPr bwMode="auto">
          <a:xfrm>
            <a:off x="2514600" y="1560597"/>
            <a:ext cx="3576036" cy="4459203"/>
            <a:chOff x="4308409" y="1371600"/>
            <a:chExt cx="3854279" cy="4876800"/>
          </a:xfrm>
        </p:grpSpPr>
        <p:pic>
          <p:nvPicPr>
            <p:cNvPr id="6" name="Picture 5" descr="http://www.ihi.org/knowledge/PublishingImages/ModelforImprovement.gif"/>
            <p:cNvPicPr>
              <a:picLocks noChangeAspect="1" noChangeArrowheads="1"/>
            </p:cNvPicPr>
            <p:nvPr/>
          </p:nvPicPr>
          <p:blipFill>
            <a:blip r:embed="rId3"/>
            <a:srcRect/>
            <a:stretch>
              <a:fillRect/>
            </a:stretch>
          </p:blipFill>
          <p:spPr bwMode="auto">
            <a:xfrm>
              <a:off x="5872904" y="1371600"/>
              <a:ext cx="2289784" cy="4876800"/>
            </a:xfrm>
            <a:prstGeom prst="rect">
              <a:avLst/>
            </a:prstGeom>
            <a:noFill/>
            <a:ln w="9525">
              <a:noFill/>
              <a:miter lim="800000"/>
              <a:headEnd/>
              <a:tailEnd/>
            </a:ln>
          </p:spPr>
        </p:pic>
        <p:sp>
          <p:nvSpPr>
            <p:cNvPr id="8" name="TextBox 6"/>
            <p:cNvSpPr txBox="1"/>
            <p:nvPr/>
          </p:nvSpPr>
          <p:spPr>
            <a:xfrm>
              <a:off x="4308409" y="5106096"/>
              <a:ext cx="1635735" cy="583352"/>
            </a:xfrm>
            <a:prstGeom prst="rect">
              <a:avLst/>
            </a:prstGeom>
            <a:noFill/>
          </p:spPr>
          <p:txBody>
            <a:bodyPr wrap="none">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eaLnBrk="0" hangingPunct="0">
                <a:defRPr/>
              </a:pPr>
              <a:r>
                <a:rPr lang="en-US" sz="3200" b="0" dirty="0">
                  <a:solidFill>
                    <a:schemeClr val="bg1">
                      <a:lumMod val="50000"/>
                    </a:schemeClr>
                  </a:solidFill>
                </a:rPr>
                <a:t>PDSA =</a:t>
              </a:r>
            </a:p>
          </p:txBody>
        </p:sp>
      </p:grpSp>
      <p:sp>
        <p:nvSpPr>
          <p:cNvPr id="9" name="Rectangle 8"/>
          <p:cNvSpPr/>
          <p:nvPr/>
        </p:nvSpPr>
        <p:spPr>
          <a:xfrm>
            <a:off x="6629400" y="4611475"/>
            <a:ext cx="2514600" cy="1384995"/>
          </a:xfrm>
          <a:prstGeom prst="rect">
            <a:avLst/>
          </a:prstGeom>
        </p:spPr>
        <p:txBody>
          <a:bodyPr wrap="square">
            <a:spAutoFit/>
          </a:bodyPr>
          <a:lstStyle/>
          <a:p>
            <a:r>
              <a:rPr lang="en-US" sz="1400" dirty="0"/>
              <a:t>The Improvement Guide: A Practical Approach to Enhancing </a:t>
            </a:r>
          </a:p>
          <a:p>
            <a:r>
              <a:rPr lang="en-US" sz="1400" dirty="0"/>
              <a:t>Organizational Performance, 2</a:t>
            </a:r>
            <a:r>
              <a:rPr lang="en-US" sz="1400" baseline="30000" dirty="0"/>
              <a:t>nd</a:t>
            </a:r>
            <a:r>
              <a:rPr lang="en-US" sz="1400" dirty="0"/>
              <a:t> Ed. Gerald J. Langley et al. </a:t>
            </a:r>
            <a:r>
              <a:rPr lang="en-US" sz="1400" dirty="0" err="1"/>
              <a:t>Jossey</a:t>
            </a:r>
            <a:r>
              <a:rPr lang="en-US" sz="1400" dirty="0"/>
              <a:t>-Bass  April 2009</a:t>
            </a:r>
          </a:p>
        </p:txBody>
      </p:sp>
      <p:sp>
        <p:nvSpPr>
          <p:cNvPr id="12" name="TextBox 11"/>
          <p:cNvSpPr txBox="1"/>
          <p:nvPr/>
        </p:nvSpPr>
        <p:spPr>
          <a:xfrm>
            <a:off x="2429124" y="1670767"/>
            <a:ext cx="567784" cy="369332"/>
          </a:xfrm>
          <a:prstGeom prst="rect">
            <a:avLst/>
          </a:prstGeom>
          <a:noFill/>
        </p:spPr>
        <p:txBody>
          <a:bodyPr wrap="none" rtlCol="0">
            <a:spAutoFit/>
          </a:bodyPr>
          <a:lstStyle/>
          <a:p>
            <a:r>
              <a:rPr lang="en-US" b="1" dirty="0" smtClean="0"/>
              <a:t>Aim</a:t>
            </a:r>
            <a:endParaRPr lang="en-US" b="1" dirty="0"/>
          </a:p>
        </p:txBody>
      </p:sp>
      <p:sp>
        <p:nvSpPr>
          <p:cNvPr id="13" name="TextBox 12"/>
          <p:cNvSpPr txBox="1"/>
          <p:nvPr/>
        </p:nvSpPr>
        <p:spPr>
          <a:xfrm>
            <a:off x="2154690" y="2438400"/>
            <a:ext cx="1116652" cy="369332"/>
          </a:xfrm>
          <a:prstGeom prst="rect">
            <a:avLst/>
          </a:prstGeom>
          <a:noFill/>
        </p:spPr>
        <p:txBody>
          <a:bodyPr wrap="none" rtlCol="0">
            <a:spAutoFit/>
          </a:bodyPr>
          <a:lstStyle/>
          <a:p>
            <a:r>
              <a:rPr lang="en-US" b="1" dirty="0" smtClean="0">
                <a:solidFill>
                  <a:srgbClr val="FF0000"/>
                </a:solidFill>
              </a:rPr>
              <a:t>Measures</a:t>
            </a:r>
            <a:endParaRPr lang="en-US" b="1" dirty="0">
              <a:solidFill>
                <a:srgbClr val="FF0000"/>
              </a:solidFill>
            </a:endParaRPr>
          </a:p>
        </p:txBody>
      </p:sp>
      <p:sp>
        <p:nvSpPr>
          <p:cNvPr id="14" name="TextBox 13"/>
          <p:cNvSpPr txBox="1"/>
          <p:nvPr/>
        </p:nvSpPr>
        <p:spPr>
          <a:xfrm>
            <a:off x="2225703" y="3231472"/>
            <a:ext cx="974626" cy="369332"/>
          </a:xfrm>
          <a:prstGeom prst="rect">
            <a:avLst/>
          </a:prstGeom>
          <a:noFill/>
        </p:spPr>
        <p:txBody>
          <a:bodyPr wrap="none" rtlCol="0">
            <a:spAutoFit/>
          </a:bodyPr>
          <a:lstStyle/>
          <a:p>
            <a:r>
              <a:rPr lang="en-US" b="1" dirty="0" smtClean="0"/>
              <a:t>Changes</a:t>
            </a:r>
            <a:endParaRPr lang="en-US" b="1" dirty="0"/>
          </a:p>
        </p:txBody>
      </p:sp>
      <p:sp>
        <p:nvSpPr>
          <p:cNvPr id="15" name="TextBox 14"/>
          <p:cNvSpPr txBox="1"/>
          <p:nvPr/>
        </p:nvSpPr>
        <p:spPr>
          <a:xfrm>
            <a:off x="1524000" y="4327350"/>
            <a:ext cx="1554272" cy="369332"/>
          </a:xfrm>
          <a:prstGeom prst="rect">
            <a:avLst/>
          </a:prstGeom>
          <a:noFill/>
        </p:spPr>
        <p:txBody>
          <a:bodyPr wrap="none" rtlCol="0">
            <a:spAutoFit/>
          </a:bodyPr>
          <a:lstStyle/>
          <a:p>
            <a:r>
              <a:rPr lang="en-US" dirty="0" smtClean="0"/>
              <a:t>Test of Change</a:t>
            </a:r>
            <a:endParaRPr lang="en-US" dirty="0"/>
          </a:p>
        </p:txBody>
      </p:sp>
      <p:sp>
        <p:nvSpPr>
          <p:cNvPr id="16" name="TextBox 10"/>
          <p:cNvSpPr txBox="1">
            <a:spLocks noChangeArrowheads="1"/>
          </p:cNvSpPr>
          <p:nvPr/>
        </p:nvSpPr>
        <p:spPr bwMode="auto">
          <a:xfrm>
            <a:off x="6611679" y="3990779"/>
            <a:ext cx="2590800" cy="523220"/>
          </a:xfrm>
          <a:prstGeom prst="rect">
            <a:avLst/>
          </a:prstGeom>
          <a:noFill/>
          <a:ln w="9525">
            <a:noFill/>
            <a:miter lim="800000"/>
            <a:headEnd/>
            <a:tailEnd/>
          </a:ln>
        </p:spPr>
        <p:txBody>
          <a:bodyPr wrap="square">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eaLnBrk="0" hangingPunct="0"/>
            <a:r>
              <a:rPr lang="en-US" sz="1400" b="0" dirty="0"/>
              <a:t>Developed by: Associates in Process Improvement</a:t>
            </a:r>
          </a:p>
        </p:txBody>
      </p:sp>
    </p:spTree>
    <p:extLst>
      <p:ext uri="{BB962C8B-B14F-4D97-AF65-F5344CB8AC3E}">
        <p14:creationId xmlns:p14="http://schemas.microsoft.com/office/powerpoint/2010/main" val="2590872526"/>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7329" name="Title 1"/>
          <p:cNvSpPr>
            <a:spLocks noGrp="1"/>
          </p:cNvSpPr>
          <p:nvPr>
            <p:ph type="title"/>
          </p:nvPr>
        </p:nvSpPr>
        <p:spPr/>
        <p:txBody>
          <a:bodyPr/>
          <a:lstStyle/>
          <a:p>
            <a:r>
              <a:rPr lang="en-US" dirty="0" smtClean="0"/>
              <a:t>Measures of Improvement</a:t>
            </a:r>
          </a:p>
        </p:txBody>
      </p:sp>
      <p:sp>
        <p:nvSpPr>
          <p:cNvPr id="227330" name="Content Placeholder 2"/>
          <p:cNvSpPr>
            <a:spLocks noGrp="1"/>
          </p:cNvSpPr>
          <p:nvPr>
            <p:ph idx="1"/>
          </p:nvPr>
        </p:nvSpPr>
        <p:spPr/>
        <p:txBody>
          <a:bodyPr>
            <a:normAutofit fontScale="85000" lnSpcReduction="10000"/>
          </a:bodyPr>
          <a:lstStyle/>
          <a:p>
            <a:pPr>
              <a:buFont typeface="Wingdings" panose="05000000000000000000" pitchFamily="2" charset="2"/>
              <a:buChar char="§"/>
            </a:pPr>
            <a:r>
              <a:rPr lang="en-US" dirty="0" smtClean="0"/>
              <a:t>How will we know that a change is an improvement?</a:t>
            </a:r>
          </a:p>
          <a:p>
            <a:pPr>
              <a:buFont typeface="Wingdings" panose="05000000000000000000" pitchFamily="2" charset="2"/>
              <a:buChar char="§"/>
            </a:pPr>
            <a:r>
              <a:rPr lang="en-US" dirty="0" smtClean="0"/>
              <a:t>Defining a measure(s) to track the impact of your changes</a:t>
            </a:r>
          </a:p>
          <a:p>
            <a:pPr>
              <a:buFont typeface="Wingdings" panose="05000000000000000000" pitchFamily="2" charset="2"/>
              <a:buChar char="§"/>
            </a:pPr>
            <a:r>
              <a:rPr lang="en-US" dirty="0" smtClean="0"/>
              <a:t>Balanced set of measures – process, outcome and “balancing” (things you don’t want to see worsening as a result of changes made)</a:t>
            </a:r>
          </a:p>
          <a:p>
            <a:pPr>
              <a:buFont typeface="Wingdings" panose="05000000000000000000" pitchFamily="2" charset="2"/>
              <a:buChar char="§"/>
            </a:pPr>
            <a:r>
              <a:rPr lang="en-US" dirty="0" smtClean="0"/>
              <a:t>Some measures will only be used during testing (PDSA measures), others will track over time</a:t>
            </a:r>
          </a:p>
        </p:txBody>
      </p:sp>
    </p:spTree>
    <p:extLst>
      <p:ext uri="{BB962C8B-B14F-4D97-AF65-F5344CB8AC3E}">
        <p14:creationId xmlns:p14="http://schemas.microsoft.com/office/powerpoint/2010/main" val="1237799203"/>
      </p:ext>
    </p:extLst>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8353" name="Title 1"/>
          <p:cNvSpPr>
            <a:spLocks noGrp="1"/>
          </p:cNvSpPr>
          <p:nvPr>
            <p:ph type="title"/>
          </p:nvPr>
        </p:nvSpPr>
        <p:spPr/>
        <p:txBody>
          <a:bodyPr/>
          <a:lstStyle/>
          <a:p>
            <a:r>
              <a:rPr lang="en-US" smtClean="0"/>
              <a:t>Measurement over time</a:t>
            </a:r>
          </a:p>
        </p:txBody>
      </p:sp>
      <p:pic>
        <p:nvPicPr>
          <p:cNvPr id="228354" name="Picture 2"/>
          <p:cNvPicPr>
            <a:picLocks noChangeAspect="1" noChangeArrowheads="1"/>
          </p:cNvPicPr>
          <p:nvPr/>
        </p:nvPicPr>
        <p:blipFill>
          <a:blip r:embed="rId2"/>
          <a:srcRect/>
          <a:stretch>
            <a:fillRect/>
          </a:stretch>
        </p:blipFill>
        <p:spPr bwMode="auto">
          <a:xfrm>
            <a:off x="3124200" y="1476375"/>
            <a:ext cx="5391150" cy="4162425"/>
          </a:xfrm>
          <a:prstGeom prst="rect">
            <a:avLst/>
          </a:prstGeom>
          <a:noFill/>
          <a:ln w="9525">
            <a:noFill/>
            <a:miter lim="800000"/>
            <a:headEnd/>
            <a:tailEnd/>
          </a:ln>
        </p:spPr>
      </p:pic>
      <p:pic>
        <p:nvPicPr>
          <p:cNvPr id="228355" name="Picture 3"/>
          <p:cNvPicPr>
            <a:picLocks noChangeAspect="1" noChangeArrowheads="1"/>
          </p:cNvPicPr>
          <p:nvPr/>
        </p:nvPicPr>
        <p:blipFill>
          <a:blip r:embed="rId3"/>
          <a:srcRect/>
          <a:stretch>
            <a:fillRect/>
          </a:stretch>
        </p:blipFill>
        <p:spPr bwMode="auto">
          <a:xfrm>
            <a:off x="76200" y="5921523"/>
            <a:ext cx="4572000" cy="868362"/>
          </a:xfrm>
          <a:prstGeom prst="rect">
            <a:avLst/>
          </a:prstGeom>
          <a:noFill/>
          <a:ln w="9525">
            <a:noFill/>
            <a:miter lim="800000"/>
            <a:headEnd/>
            <a:tailEnd/>
          </a:ln>
        </p:spPr>
      </p:pic>
      <p:sp>
        <p:nvSpPr>
          <p:cNvPr id="4" name="TextBox 3"/>
          <p:cNvSpPr txBox="1"/>
          <p:nvPr/>
        </p:nvSpPr>
        <p:spPr>
          <a:xfrm>
            <a:off x="76200" y="4738688"/>
            <a:ext cx="1981200" cy="900112"/>
          </a:xfrm>
          <a:prstGeom prst="rect">
            <a:avLst/>
          </a:prstGeom>
          <a:noFill/>
        </p:spPr>
        <p:txBody>
          <a:bodyPr>
            <a:spAutoFit/>
          </a:bodyPr>
          <a:lstStyle/>
          <a:p>
            <a:pPr fontAlgn="auto">
              <a:spcBef>
                <a:spcPts val="0"/>
              </a:spcBef>
              <a:spcAft>
                <a:spcPts val="0"/>
              </a:spcAft>
              <a:defRPr/>
            </a:pPr>
            <a:r>
              <a:rPr lang="en-US" sz="1050" dirty="0">
                <a:latin typeface="+mn-lt"/>
                <a:hlinkClick r:id="rId4"/>
              </a:rPr>
              <a:t>http://www.ihi.org/knowledge/Pages/Publications/TheRunChartASimpleAnalyticalToolforLearningfromVariationHealthcareProcesses.aspx</a:t>
            </a:r>
            <a:r>
              <a:rPr lang="en-US" sz="1050" dirty="0">
                <a:latin typeface="+mn-lt"/>
              </a:rPr>
              <a:t> </a:t>
            </a:r>
          </a:p>
        </p:txBody>
      </p:sp>
    </p:spTree>
    <p:extLst>
      <p:ext uri="{BB962C8B-B14F-4D97-AF65-F5344CB8AC3E}">
        <p14:creationId xmlns:p14="http://schemas.microsoft.com/office/powerpoint/2010/main" val="117492561"/>
      </p:ext>
    </p:extLst>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9377" name="Title 5"/>
          <p:cNvSpPr>
            <a:spLocks noGrp="1"/>
          </p:cNvSpPr>
          <p:nvPr>
            <p:ph type="title"/>
          </p:nvPr>
        </p:nvSpPr>
        <p:spPr>
          <a:xfrm>
            <a:off x="228600" y="274638"/>
            <a:ext cx="8763000" cy="1020762"/>
          </a:xfrm>
        </p:spPr>
        <p:txBody>
          <a:bodyPr/>
          <a:lstStyle/>
          <a:p>
            <a:r>
              <a:rPr lang="en-US" sz="3600" smtClean="0"/>
              <a:t>What do Angry Birds have to do with this?</a:t>
            </a:r>
          </a:p>
        </p:txBody>
      </p:sp>
      <p:sp>
        <p:nvSpPr>
          <p:cNvPr id="229378" name="Content Placeholder 6"/>
          <p:cNvSpPr>
            <a:spLocks noGrp="1"/>
          </p:cNvSpPr>
          <p:nvPr>
            <p:ph sz="half" idx="1"/>
          </p:nvPr>
        </p:nvSpPr>
        <p:spPr/>
        <p:txBody>
          <a:bodyPr/>
          <a:lstStyle/>
          <a:p>
            <a:pPr>
              <a:buFont typeface="Wingdings" panose="05000000000000000000" pitchFamily="2" charset="2"/>
              <a:buChar char="§"/>
            </a:pPr>
            <a:r>
              <a:rPr lang="en-US" dirty="0" smtClean="0"/>
              <a:t>Iterative testing cycles</a:t>
            </a:r>
          </a:p>
          <a:p>
            <a:pPr>
              <a:buFont typeface="Wingdings" panose="05000000000000000000" pitchFamily="2" charset="2"/>
              <a:buChar char="§"/>
            </a:pPr>
            <a:r>
              <a:rPr lang="en-US" dirty="0" smtClean="0"/>
              <a:t>Using prediction and data from prior tests to plan and execute the next tests</a:t>
            </a:r>
          </a:p>
          <a:p>
            <a:pPr>
              <a:buFont typeface="Wingdings" panose="05000000000000000000" pitchFamily="2" charset="2"/>
              <a:buChar char="§"/>
            </a:pPr>
            <a:r>
              <a:rPr lang="en-US" dirty="0" smtClean="0"/>
              <a:t>Can learn as much or more from tests that “don’t work”</a:t>
            </a:r>
          </a:p>
        </p:txBody>
      </p:sp>
      <p:sp>
        <p:nvSpPr>
          <p:cNvPr id="229379" name="Footer Placeholder 3"/>
          <p:cNvSpPr>
            <a:spLocks noGrp="1"/>
          </p:cNvSpPr>
          <p:nvPr>
            <p:ph type="ftr" sz="quarter" idx="10"/>
          </p:nvPr>
        </p:nvSpPr>
        <p:spPr>
          <a:noFill/>
        </p:spPr>
        <p:txBody>
          <a:bodyPr/>
          <a:lstStyle/>
          <a:p>
            <a:pPr fontAlgn="base">
              <a:spcBef>
                <a:spcPct val="0"/>
              </a:spcBef>
              <a:spcAft>
                <a:spcPct val="0"/>
              </a:spcAft>
            </a:pPr>
            <a:endParaRPr lang="en-US" smtClean="0"/>
          </a:p>
          <a:p>
            <a:pPr fontAlgn="base">
              <a:spcBef>
                <a:spcPct val="0"/>
              </a:spcBef>
              <a:spcAft>
                <a:spcPct val="0"/>
              </a:spcAft>
            </a:pPr>
            <a:endParaRPr lang="en-US" smtClean="0"/>
          </a:p>
        </p:txBody>
      </p:sp>
      <p:sp>
        <p:nvSpPr>
          <p:cNvPr id="229380" name="Slide Number Placeholder 4"/>
          <p:cNvSpPr>
            <a:spLocks noGrp="1"/>
          </p:cNvSpPr>
          <p:nvPr>
            <p:ph type="sldNum" sz="quarter" idx="11"/>
          </p:nvPr>
        </p:nvSpPr>
        <p:spPr>
          <a:noFill/>
        </p:spPr>
        <p:txBody>
          <a:bodyPr/>
          <a:lstStyle/>
          <a:p>
            <a:pPr fontAlgn="base">
              <a:spcBef>
                <a:spcPct val="0"/>
              </a:spcBef>
              <a:spcAft>
                <a:spcPct val="0"/>
              </a:spcAft>
            </a:pPr>
            <a:endParaRPr lang="en-US" dirty="0" smtClean="0"/>
          </a:p>
          <a:p>
            <a:pPr fontAlgn="base">
              <a:spcBef>
                <a:spcPct val="0"/>
              </a:spcBef>
              <a:spcAft>
                <a:spcPct val="0"/>
              </a:spcAft>
            </a:pPr>
            <a:endParaRPr lang="en-US" dirty="0" smtClean="0"/>
          </a:p>
        </p:txBody>
      </p:sp>
      <p:pic>
        <p:nvPicPr>
          <p:cNvPr id="229381" name="Picture 2"/>
          <p:cNvPicPr>
            <a:picLocks noChangeAspect="1" noChangeArrowheads="1"/>
          </p:cNvPicPr>
          <p:nvPr/>
        </p:nvPicPr>
        <p:blipFill>
          <a:blip r:embed="rId3"/>
          <a:srcRect/>
          <a:stretch>
            <a:fillRect/>
          </a:stretch>
        </p:blipFill>
        <p:spPr bwMode="auto">
          <a:xfrm>
            <a:off x="4648200" y="1676400"/>
            <a:ext cx="4114800" cy="4114800"/>
          </a:xfrm>
          <a:prstGeom prst="rect">
            <a:avLst/>
          </a:prstGeom>
          <a:noFill/>
          <a:ln w="9525">
            <a:noFill/>
            <a:miter lim="800000"/>
            <a:headEnd/>
            <a:tailEnd/>
          </a:ln>
        </p:spPr>
      </p:pic>
    </p:spTree>
    <p:extLst>
      <p:ext uri="{BB962C8B-B14F-4D97-AF65-F5344CB8AC3E}">
        <p14:creationId xmlns:p14="http://schemas.microsoft.com/office/powerpoint/2010/main" val="2740653093"/>
      </p:ext>
    </p:extLst>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Model for Improvement</a:t>
            </a:r>
          </a:p>
        </p:txBody>
      </p:sp>
      <p:grpSp>
        <p:nvGrpSpPr>
          <p:cNvPr id="5" name="Group 4"/>
          <p:cNvGrpSpPr>
            <a:grpSpLocks/>
          </p:cNvGrpSpPr>
          <p:nvPr/>
        </p:nvGrpSpPr>
        <p:grpSpPr bwMode="auto">
          <a:xfrm>
            <a:off x="2590800" y="1484397"/>
            <a:ext cx="3576036" cy="4459203"/>
            <a:chOff x="4308409" y="1371600"/>
            <a:chExt cx="3854279" cy="4876800"/>
          </a:xfrm>
        </p:grpSpPr>
        <p:pic>
          <p:nvPicPr>
            <p:cNvPr id="6" name="Picture 5" descr="http://www.ihi.org/knowledge/PublishingImages/ModelforImprovement.gif"/>
            <p:cNvPicPr>
              <a:picLocks noChangeAspect="1" noChangeArrowheads="1"/>
            </p:cNvPicPr>
            <p:nvPr/>
          </p:nvPicPr>
          <p:blipFill>
            <a:blip r:embed="rId3"/>
            <a:srcRect/>
            <a:stretch>
              <a:fillRect/>
            </a:stretch>
          </p:blipFill>
          <p:spPr bwMode="auto">
            <a:xfrm>
              <a:off x="5872904" y="1371600"/>
              <a:ext cx="2289784" cy="4876800"/>
            </a:xfrm>
            <a:prstGeom prst="rect">
              <a:avLst/>
            </a:prstGeom>
            <a:noFill/>
            <a:ln w="9525">
              <a:noFill/>
              <a:miter lim="800000"/>
              <a:headEnd/>
              <a:tailEnd/>
            </a:ln>
          </p:spPr>
        </p:pic>
        <p:sp>
          <p:nvSpPr>
            <p:cNvPr id="8" name="TextBox 6"/>
            <p:cNvSpPr txBox="1"/>
            <p:nvPr/>
          </p:nvSpPr>
          <p:spPr>
            <a:xfrm>
              <a:off x="4308409" y="5106096"/>
              <a:ext cx="1635735" cy="583352"/>
            </a:xfrm>
            <a:prstGeom prst="rect">
              <a:avLst/>
            </a:prstGeom>
            <a:noFill/>
          </p:spPr>
          <p:txBody>
            <a:bodyPr wrap="none">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eaLnBrk="0" hangingPunct="0">
                <a:defRPr/>
              </a:pPr>
              <a:r>
                <a:rPr lang="en-US" sz="3200" b="0" dirty="0">
                  <a:solidFill>
                    <a:schemeClr val="bg1">
                      <a:lumMod val="50000"/>
                    </a:schemeClr>
                  </a:solidFill>
                </a:rPr>
                <a:t>PDSA =</a:t>
              </a:r>
            </a:p>
          </p:txBody>
        </p:sp>
      </p:grpSp>
      <p:sp>
        <p:nvSpPr>
          <p:cNvPr id="9" name="Rectangle 8"/>
          <p:cNvSpPr/>
          <p:nvPr/>
        </p:nvSpPr>
        <p:spPr>
          <a:xfrm>
            <a:off x="6858000" y="4327350"/>
            <a:ext cx="2286000" cy="1384995"/>
          </a:xfrm>
          <a:prstGeom prst="rect">
            <a:avLst/>
          </a:prstGeom>
        </p:spPr>
        <p:txBody>
          <a:bodyPr wrap="square">
            <a:spAutoFit/>
          </a:bodyPr>
          <a:lstStyle/>
          <a:p>
            <a:r>
              <a:rPr lang="en-US" sz="1400" dirty="0"/>
              <a:t>The Improvement Guide: A Practical Approach to Enhancing </a:t>
            </a:r>
          </a:p>
          <a:p>
            <a:r>
              <a:rPr lang="en-US" sz="1400" dirty="0"/>
              <a:t>Organizational Performance, 2</a:t>
            </a:r>
            <a:r>
              <a:rPr lang="en-US" sz="1400" baseline="30000" dirty="0"/>
              <a:t>nd</a:t>
            </a:r>
            <a:r>
              <a:rPr lang="en-US" sz="1400" dirty="0"/>
              <a:t> Ed. Gerald J. Langley et al. </a:t>
            </a:r>
            <a:r>
              <a:rPr lang="en-US" sz="1400" dirty="0" err="1"/>
              <a:t>Jossey</a:t>
            </a:r>
            <a:r>
              <a:rPr lang="en-US" sz="1400" dirty="0"/>
              <a:t>-Bass  April 2009</a:t>
            </a:r>
          </a:p>
        </p:txBody>
      </p:sp>
      <p:sp>
        <p:nvSpPr>
          <p:cNvPr id="12" name="TextBox 11"/>
          <p:cNvSpPr txBox="1"/>
          <p:nvPr/>
        </p:nvSpPr>
        <p:spPr>
          <a:xfrm>
            <a:off x="2429124" y="1670767"/>
            <a:ext cx="567784" cy="369332"/>
          </a:xfrm>
          <a:prstGeom prst="rect">
            <a:avLst/>
          </a:prstGeom>
          <a:noFill/>
        </p:spPr>
        <p:txBody>
          <a:bodyPr wrap="none" rtlCol="0">
            <a:spAutoFit/>
          </a:bodyPr>
          <a:lstStyle/>
          <a:p>
            <a:r>
              <a:rPr lang="en-US" b="1" dirty="0" smtClean="0"/>
              <a:t>Aim</a:t>
            </a:r>
            <a:endParaRPr lang="en-US" b="1" dirty="0"/>
          </a:p>
        </p:txBody>
      </p:sp>
      <p:sp>
        <p:nvSpPr>
          <p:cNvPr id="13" name="TextBox 12"/>
          <p:cNvSpPr txBox="1"/>
          <p:nvPr/>
        </p:nvSpPr>
        <p:spPr>
          <a:xfrm>
            <a:off x="2154690" y="2438400"/>
            <a:ext cx="1116652" cy="369332"/>
          </a:xfrm>
          <a:prstGeom prst="rect">
            <a:avLst/>
          </a:prstGeom>
          <a:noFill/>
        </p:spPr>
        <p:txBody>
          <a:bodyPr wrap="none" rtlCol="0">
            <a:spAutoFit/>
          </a:bodyPr>
          <a:lstStyle/>
          <a:p>
            <a:r>
              <a:rPr lang="en-US" b="1" dirty="0" smtClean="0"/>
              <a:t>Measures</a:t>
            </a:r>
            <a:endParaRPr lang="en-US" b="1" dirty="0"/>
          </a:p>
        </p:txBody>
      </p:sp>
      <p:sp>
        <p:nvSpPr>
          <p:cNvPr id="14" name="TextBox 13"/>
          <p:cNvSpPr txBox="1"/>
          <p:nvPr/>
        </p:nvSpPr>
        <p:spPr>
          <a:xfrm>
            <a:off x="2225703" y="3231472"/>
            <a:ext cx="974626" cy="369332"/>
          </a:xfrm>
          <a:prstGeom prst="rect">
            <a:avLst/>
          </a:prstGeom>
          <a:noFill/>
        </p:spPr>
        <p:txBody>
          <a:bodyPr wrap="none" rtlCol="0">
            <a:spAutoFit/>
          </a:bodyPr>
          <a:lstStyle/>
          <a:p>
            <a:r>
              <a:rPr lang="en-US" b="1" dirty="0" smtClean="0">
                <a:solidFill>
                  <a:srgbClr val="FF0000"/>
                </a:solidFill>
              </a:rPr>
              <a:t>Changes</a:t>
            </a:r>
            <a:endParaRPr lang="en-US" b="1" dirty="0">
              <a:solidFill>
                <a:srgbClr val="FF0000"/>
              </a:solidFill>
            </a:endParaRPr>
          </a:p>
        </p:txBody>
      </p:sp>
      <p:sp>
        <p:nvSpPr>
          <p:cNvPr id="15" name="TextBox 14"/>
          <p:cNvSpPr txBox="1"/>
          <p:nvPr/>
        </p:nvSpPr>
        <p:spPr>
          <a:xfrm>
            <a:off x="1524000" y="4327350"/>
            <a:ext cx="1554272" cy="369332"/>
          </a:xfrm>
          <a:prstGeom prst="rect">
            <a:avLst/>
          </a:prstGeom>
          <a:noFill/>
        </p:spPr>
        <p:txBody>
          <a:bodyPr wrap="none" rtlCol="0">
            <a:spAutoFit/>
          </a:bodyPr>
          <a:lstStyle/>
          <a:p>
            <a:r>
              <a:rPr lang="en-US" dirty="0" smtClean="0"/>
              <a:t>Test of Change</a:t>
            </a:r>
            <a:endParaRPr lang="en-US" dirty="0"/>
          </a:p>
        </p:txBody>
      </p:sp>
      <p:sp>
        <p:nvSpPr>
          <p:cNvPr id="16" name="TextBox 10"/>
          <p:cNvSpPr txBox="1">
            <a:spLocks noChangeArrowheads="1"/>
          </p:cNvSpPr>
          <p:nvPr/>
        </p:nvSpPr>
        <p:spPr bwMode="auto">
          <a:xfrm>
            <a:off x="6934200" y="3600804"/>
            <a:ext cx="2179674" cy="523220"/>
          </a:xfrm>
          <a:prstGeom prst="rect">
            <a:avLst/>
          </a:prstGeom>
          <a:noFill/>
          <a:ln w="9525">
            <a:noFill/>
            <a:miter lim="800000"/>
            <a:headEnd/>
            <a:tailEnd/>
          </a:ln>
        </p:spPr>
        <p:txBody>
          <a:bodyPr wrap="square">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eaLnBrk="0" hangingPunct="0"/>
            <a:r>
              <a:rPr lang="en-US" sz="1400" b="0" dirty="0"/>
              <a:t>Developed by: Associates in Process Improvement</a:t>
            </a:r>
          </a:p>
        </p:txBody>
      </p:sp>
    </p:spTree>
    <p:extLst>
      <p:ext uri="{BB962C8B-B14F-4D97-AF65-F5344CB8AC3E}">
        <p14:creationId xmlns:p14="http://schemas.microsoft.com/office/powerpoint/2010/main" val="3295823592"/>
      </p:ext>
    </p:extLst>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7329" name="Title 1"/>
          <p:cNvSpPr>
            <a:spLocks noGrp="1"/>
          </p:cNvSpPr>
          <p:nvPr>
            <p:ph type="title"/>
          </p:nvPr>
        </p:nvSpPr>
        <p:spPr/>
        <p:txBody>
          <a:bodyPr/>
          <a:lstStyle/>
          <a:p>
            <a:r>
              <a:rPr lang="en-US" dirty="0" smtClean="0"/>
              <a:t>Changes</a:t>
            </a:r>
          </a:p>
        </p:txBody>
      </p:sp>
      <p:sp>
        <p:nvSpPr>
          <p:cNvPr id="227330" name="Content Placeholder 2"/>
          <p:cNvSpPr>
            <a:spLocks noGrp="1"/>
          </p:cNvSpPr>
          <p:nvPr>
            <p:ph idx="1"/>
          </p:nvPr>
        </p:nvSpPr>
        <p:spPr/>
        <p:txBody>
          <a:bodyPr>
            <a:normAutofit/>
          </a:bodyPr>
          <a:lstStyle/>
          <a:p>
            <a:pPr>
              <a:buFont typeface="Wingdings" panose="05000000000000000000" pitchFamily="2" charset="2"/>
              <a:buChar char="§"/>
            </a:pPr>
            <a:r>
              <a:rPr lang="en-US" dirty="0" smtClean="0"/>
              <a:t>What changes can we make that will result in improvement?</a:t>
            </a:r>
          </a:p>
          <a:p>
            <a:pPr>
              <a:buFont typeface="Wingdings" panose="05000000000000000000" pitchFamily="2" charset="2"/>
              <a:buChar char="§"/>
            </a:pPr>
            <a:r>
              <a:rPr lang="en-US" dirty="0" smtClean="0"/>
              <a:t>Team that knows/describes the current process</a:t>
            </a:r>
          </a:p>
          <a:p>
            <a:pPr>
              <a:buFont typeface="Wingdings" panose="05000000000000000000" pitchFamily="2" charset="2"/>
              <a:buChar char="§"/>
            </a:pPr>
            <a:r>
              <a:rPr lang="en-US" dirty="0" smtClean="0"/>
              <a:t>Consider ideas that might improve the process – standardize, reduce reliance on memory, simplify, improve communication </a:t>
            </a:r>
          </a:p>
        </p:txBody>
      </p:sp>
    </p:spTree>
    <p:extLst>
      <p:ext uri="{BB962C8B-B14F-4D97-AF65-F5344CB8AC3E}">
        <p14:creationId xmlns:p14="http://schemas.microsoft.com/office/powerpoint/2010/main" val="601046666"/>
      </p:ext>
    </p:extLst>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89" name="Rectangle 17"/>
          <p:cNvSpPr>
            <a:spLocks noGrp="1" noChangeArrowheads="1"/>
          </p:cNvSpPr>
          <p:nvPr>
            <p:ph type="title"/>
          </p:nvPr>
        </p:nvSpPr>
        <p:spPr>
          <a:xfrm>
            <a:off x="381000" y="106363"/>
            <a:ext cx="8305800" cy="1341437"/>
          </a:xfrm>
        </p:spPr>
        <p:txBody>
          <a:bodyPr>
            <a:normAutofit fontScale="90000"/>
          </a:bodyPr>
          <a:lstStyle/>
          <a:p>
            <a:pPr eaLnBrk="1" hangingPunct="1"/>
            <a:r>
              <a:rPr lang="en-US" dirty="0" smtClean="0"/>
              <a:t>Tests of Change: The PDSA Cycle for</a:t>
            </a:r>
            <a:br>
              <a:rPr lang="en-US" dirty="0" smtClean="0"/>
            </a:br>
            <a:r>
              <a:rPr lang="en-US" dirty="0" smtClean="0"/>
              <a:t>Learning and Improvement</a:t>
            </a:r>
          </a:p>
        </p:txBody>
      </p:sp>
      <p:sp>
        <p:nvSpPr>
          <p:cNvPr id="63491" name="Oval 19"/>
          <p:cNvSpPr>
            <a:spLocks noChangeArrowheads="1"/>
          </p:cNvSpPr>
          <p:nvPr/>
        </p:nvSpPr>
        <p:spPr bwMode="auto">
          <a:xfrm>
            <a:off x="2317750" y="1720850"/>
            <a:ext cx="4838700" cy="4402138"/>
          </a:xfrm>
          <a:prstGeom prst="ellipse">
            <a:avLst/>
          </a:prstGeom>
          <a:noFill/>
          <a:ln w="25400">
            <a:solidFill>
              <a:schemeClr val="tx1"/>
            </a:solidFill>
            <a:round/>
            <a:headEnd/>
            <a:tailEnd/>
          </a:ln>
        </p:spPr>
        <p:txBody>
          <a:bodyPr wrap="none" anchor="ctr"/>
          <a:lstStyle/>
          <a:p>
            <a:pPr eaLnBrk="0" hangingPunct="0"/>
            <a:endParaRPr lang="en-US"/>
          </a:p>
        </p:txBody>
      </p:sp>
      <p:sp>
        <p:nvSpPr>
          <p:cNvPr id="63492" name="Line 3"/>
          <p:cNvSpPr>
            <a:spLocks noChangeShapeType="1"/>
          </p:cNvSpPr>
          <p:nvPr/>
        </p:nvSpPr>
        <p:spPr bwMode="auto">
          <a:xfrm>
            <a:off x="4592638" y="1641475"/>
            <a:ext cx="0" cy="4164013"/>
          </a:xfrm>
          <a:prstGeom prst="line">
            <a:avLst/>
          </a:prstGeom>
          <a:noFill/>
          <a:ln w="25400">
            <a:solidFill>
              <a:schemeClr val="tx1"/>
            </a:solidFill>
            <a:round/>
            <a:headEnd type="none" w="sm" len="sm"/>
            <a:tailEnd type="none" w="sm" len="sm"/>
          </a:ln>
        </p:spPr>
        <p:txBody>
          <a:bodyPr wrap="none" anchor="ctr"/>
          <a:lstStyle/>
          <a:p>
            <a:endParaRPr lang="en-US"/>
          </a:p>
        </p:txBody>
      </p:sp>
      <p:sp>
        <p:nvSpPr>
          <p:cNvPr id="63493" name="Line 4"/>
          <p:cNvSpPr>
            <a:spLocks noChangeShapeType="1"/>
          </p:cNvSpPr>
          <p:nvPr/>
        </p:nvSpPr>
        <p:spPr bwMode="auto">
          <a:xfrm>
            <a:off x="2417763" y="3756025"/>
            <a:ext cx="4416425" cy="0"/>
          </a:xfrm>
          <a:prstGeom prst="line">
            <a:avLst/>
          </a:prstGeom>
          <a:noFill/>
          <a:ln w="25400">
            <a:solidFill>
              <a:schemeClr val="tx1"/>
            </a:solidFill>
            <a:round/>
            <a:headEnd type="none" w="sm" len="sm"/>
            <a:tailEnd type="none" w="sm" len="sm"/>
          </a:ln>
        </p:spPr>
        <p:txBody>
          <a:bodyPr wrap="none" anchor="ctr"/>
          <a:lstStyle/>
          <a:p>
            <a:endParaRPr lang="en-US"/>
          </a:p>
        </p:txBody>
      </p:sp>
      <p:sp>
        <p:nvSpPr>
          <p:cNvPr id="23" name="AutoShape 5"/>
          <p:cNvSpPr>
            <a:spLocks noChangeArrowheads="1"/>
          </p:cNvSpPr>
          <p:nvPr/>
        </p:nvSpPr>
        <p:spPr bwMode="auto">
          <a:xfrm>
            <a:off x="4373563" y="1533525"/>
            <a:ext cx="658812" cy="387350"/>
          </a:xfrm>
          <a:prstGeom prst="rightArrow">
            <a:avLst>
              <a:gd name="adj1" fmla="val 50000"/>
              <a:gd name="adj2" fmla="val 85049"/>
            </a:avLst>
          </a:prstGeom>
          <a:solidFill>
            <a:srgbClr val="97B49D"/>
          </a:solidFill>
          <a:ln w="12700">
            <a:solidFill>
              <a:schemeClr val="bg1">
                <a:lumMod val="50000"/>
              </a:schemeClr>
            </a:solidFill>
            <a:miter lim="800000"/>
            <a:headEnd/>
            <a:tailEnd/>
          </a:ln>
          <a:effectLst>
            <a:outerShdw dist="107763" dir="2700000" algn="ctr" rotWithShape="0">
              <a:schemeClr val="bg1">
                <a:lumMod val="75000"/>
              </a:schemeClr>
            </a:outerShdw>
          </a:effectLst>
        </p:spPr>
        <p:txBody>
          <a:bodyPr wrap="none" anchor="ctr"/>
          <a:lstStyle>
            <a:defPPr>
              <a:defRPr lang="en-US"/>
            </a:defPPr>
            <a:lvl1pPr algn="l" rtl="0" eaLnBrk="0" fontAlgn="base" hangingPunct="0">
              <a:spcBef>
                <a:spcPct val="0"/>
              </a:spcBef>
              <a:spcAft>
                <a:spcPct val="0"/>
              </a:spcAft>
              <a:defRPr b="1" kern="1200">
                <a:solidFill>
                  <a:schemeClr val="tx1"/>
                </a:solidFill>
                <a:latin typeface="Arial" pitchFamily="34" charset="0"/>
                <a:ea typeface="+mn-ea"/>
                <a:cs typeface="Arial" pitchFamily="34" charset="0"/>
              </a:defRPr>
            </a:lvl1pPr>
            <a:lvl2pPr marL="457200" algn="l" rtl="0" eaLnBrk="0" fontAlgn="base" hangingPunct="0">
              <a:spcBef>
                <a:spcPct val="0"/>
              </a:spcBef>
              <a:spcAft>
                <a:spcPct val="0"/>
              </a:spcAft>
              <a:defRPr b="1" kern="1200">
                <a:solidFill>
                  <a:schemeClr val="tx1"/>
                </a:solidFill>
                <a:latin typeface="Arial" pitchFamily="34" charset="0"/>
                <a:ea typeface="+mn-ea"/>
                <a:cs typeface="Arial" pitchFamily="34" charset="0"/>
              </a:defRPr>
            </a:lvl2pPr>
            <a:lvl3pPr marL="914400" algn="l" rtl="0" eaLnBrk="0" fontAlgn="base" hangingPunct="0">
              <a:spcBef>
                <a:spcPct val="0"/>
              </a:spcBef>
              <a:spcAft>
                <a:spcPct val="0"/>
              </a:spcAft>
              <a:defRPr b="1" kern="1200">
                <a:solidFill>
                  <a:schemeClr val="tx1"/>
                </a:solidFill>
                <a:latin typeface="Arial" pitchFamily="34" charset="0"/>
                <a:ea typeface="+mn-ea"/>
                <a:cs typeface="Arial" pitchFamily="34" charset="0"/>
              </a:defRPr>
            </a:lvl3pPr>
            <a:lvl4pPr marL="1371600" algn="l" rtl="0" eaLnBrk="0" fontAlgn="base" hangingPunct="0">
              <a:spcBef>
                <a:spcPct val="0"/>
              </a:spcBef>
              <a:spcAft>
                <a:spcPct val="0"/>
              </a:spcAft>
              <a:defRPr b="1" kern="1200">
                <a:solidFill>
                  <a:schemeClr val="tx1"/>
                </a:solidFill>
                <a:latin typeface="Arial" pitchFamily="34" charset="0"/>
                <a:ea typeface="+mn-ea"/>
                <a:cs typeface="Arial" pitchFamily="34" charset="0"/>
              </a:defRPr>
            </a:lvl4pPr>
            <a:lvl5pPr marL="1828800" algn="l" rtl="0" eaLnBrk="0" fontAlgn="base" hangingPunct="0">
              <a:spcBef>
                <a:spcPct val="0"/>
              </a:spcBef>
              <a:spcAft>
                <a:spcPct val="0"/>
              </a:spcAft>
              <a:defRPr b="1" kern="1200">
                <a:solidFill>
                  <a:schemeClr val="tx1"/>
                </a:solidFill>
                <a:latin typeface="Arial" pitchFamily="34" charset="0"/>
                <a:ea typeface="+mn-ea"/>
                <a:cs typeface="Arial" pitchFamily="34" charset="0"/>
              </a:defRPr>
            </a:lvl5pPr>
            <a:lvl6pPr marL="2286000" algn="l" defTabSz="914400" rtl="0" eaLnBrk="1" latinLnBrk="0" hangingPunct="1">
              <a:defRPr b="1" kern="1200">
                <a:solidFill>
                  <a:schemeClr val="tx1"/>
                </a:solidFill>
                <a:latin typeface="Arial" pitchFamily="34" charset="0"/>
                <a:ea typeface="+mn-ea"/>
                <a:cs typeface="Arial" pitchFamily="34" charset="0"/>
              </a:defRPr>
            </a:lvl6pPr>
            <a:lvl7pPr marL="2743200" algn="l" defTabSz="914400" rtl="0" eaLnBrk="1" latinLnBrk="0" hangingPunct="1">
              <a:defRPr b="1" kern="1200">
                <a:solidFill>
                  <a:schemeClr val="tx1"/>
                </a:solidFill>
                <a:latin typeface="Arial" pitchFamily="34" charset="0"/>
                <a:ea typeface="+mn-ea"/>
                <a:cs typeface="Arial" pitchFamily="34" charset="0"/>
              </a:defRPr>
            </a:lvl7pPr>
            <a:lvl8pPr marL="3200400" algn="l" defTabSz="914400" rtl="0" eaLnBrk="1" latinLnBrk="0" hangingPunct="1">
              <a:defRPr b="1" kern="1200">
                <a:solidFill>
                  <a:schemeClr val="tx1"/>
                </a:solidFill>
                <a:latin typeface="Arial" pitchFamily="34" charset="0"/>
                <a:ea typeface="+mn-ea"/>
                <a:cs typeface="Arial" pitchFamily="34" charset="0"/>
              </a:defRPr>
            </a:lvl8pPr>
            <a:lvl9pPr marL="3657600" algn="l" defTabSz="914400" rtl="0" eaLnBrk="1" latinLnBrk="0" hangingPunct="1">
              <a:defRPr b="1" kern="1200">
                <a:solidFill>
                  <a:schemeClr val="tx1"/>
                </a:solidFill>
                <a:latin typeface="Arial" pitchFamily="34" charset="0"/>
                <a:ea typeface="+mn-ea"/>
                <a:cs typeface="Arial" pitchFamily="34" charset="0"/>
              </a:defRPr>
            </a:lvl9pPr>
          </a:lstStyle>
          <a:p>
            <a:pPr>
              <a:defRPr/>
            </a:pPr>
            <a:endParaRPr lang="en-US" dirty="0">
              <a:cs typeface="+mn-cs"/>
            </a:endParaRPr>
          </a:p>
        </p:txBody>
      </p:sp>
      <p:sp>
        <p:nvSpPr>
          <p:cNvPr id="24" name="AutoShape 6"/>
          <p:cNvSpPr>
            <a:spLocks noChangeArrowheads="1"/>
          </p:cNvSpPr>
          <p:nvPr/>
        </p:nvSpPr>
        <p:spPr bwMode="auto">
          <a:xfrm>
            <a:off x="4294188" y="5861050"/>
            <a:ext cx="657225" cy="387350"/>
          </a:xfrm>
          <a:prstGeom prst="leftArrow">
            <a:avLst>
              <a:gd name="adj1" fmla="val 50000"/>
              <a:gd name="adj2" fmla="val 84828"/>
            </a:avLst>
          </a:prstGeom>
          <a:solidFill>
            <a:srgbClr val="97B49D"/>
          </a:solidFill>
          <a:ln w="12700">
            <a:solidFill>
              <a:schemeClr val="bg1">
                <a:lumMod val="50000"/>
              </a:schemeClr>
            </a:solidFill>
            <a:miter lim="800000"/>
            <a:headEnd/>
            <a:tailEnd/>
          </a:ln>
          <a:effectLst>
            <a:outerShdw dist="107763" dir="2700000" algn="ctr" rotWithShape="0">
              <a:schemeClr val="bg1">
                <a:lumMod val="75000"/>
              </a:schemeClr>
            </a:outerShdw>
          </a:effectLst>
        </p:spPr>
        <p:txBody>
          <a:bodyPr wrap="none" anchor="ctr"/>
          <a:lstStyle>
            <a:defPPr>
              <a:defRPr lang="en-US"/>
            </a:defPPr>
            <a:lvl1pPr algn="l" rtl="0" eaLnBrk="0" fontAlgn="base" hangingPunct="0">
              <a:spcBef>
                <a:spcPct val="0"/>
              </a:spcBef>
              <a:spcAft>
                <a:spcPct val="0"/>
              </a:spcAft>
              <a:defRPr b="1" kern="1200">
                <a:solidFill>
                  <a:schemeClr val="tx1"/>
                </a:solidFill>
                <a:latin typeface="Arial" pitchFamily="34" charset="0"/>
                <a:ea typeface="+mn-ea"/>
                <a:cs typeface="Arial" pitchFamily="34" charset="0"/>
              </a:defRPr>
            </a:lvl1pPr>
            <a:lvl2pPr marL="457200" algn="l" rtl="0" eaLnBrk="0" fontAlgn="base" hangingPunct="0">
              <a:spcBef>
                <a:spcPct val="0"/>
              </a:spcBef>
              <a:spcAft>
                <a:spcPct val="0"/>
              </a:spcAft>
              <a:defRPr b="1" kern="1200">
                <a:solidFill>
                  <a:schemeClr val="tx1"/>
                </a:solidFill>
                <a:latin typeface="Arial" pitchFamily="34" charset="0"/>
                <a:ea typeface="+mn-ea"/>
                <a:cs typeface="Arial" pitchFamily="34" charset="0"/>
              </a:defRPr>
            </a:lvl2pPr>
            <a:lvl3pPr marL="914400" algn="l" rtl="0" eaLnBrk="0" fontAlgn="base" hangingPunct="0">
              <a:spcBef>
                <a:spcPct val="0"/>
              </a:spcBef>
              <a:spcAft>
                <a:spcPct val="0"/>
              </a:spcAft>
              <a:defRPr b="1" kern="1200">
                <a:solidFill>
                  <a:schemeClr val="tx1"/>
                </a:solidFill>
                <a:latin typeface="Arial" pitchFamily="34" charset="0"/>
                <a:ea typeface="+mn-ea"/>
                <a:cs typeface="Arial" pitchFamily="34" charset="0"/>
              </a:defRPr>
            </a:lvl3pPr>
            <a:lvl4pPr marL="1371600" algn="l" rtl="0" eaLnBrk="0" fontAlgn="base" hangingPunct="0">
              <a:spcBef>
                <a:spcPct val="0"/>
              </a:spcBef>
              <a:spcAft>
                <a:spcPct val="0"/>
              </a:spcAft>
              <a:defRPr b="1" kern="1200">
                <a:solidFill>
                  <a:schemeClr val="tx1"/>
                </a:solidFill>
                <a:latin typeface="Arial" pitchFamily="34" charset="0"/>
                <a:ea typeface="+mn-ea"/>
                <a:cs typeface="Arial" pitchFamily="34" charset="0"/>
              </a:defRPr>
            </a:lvl4pPr>
            <a:lvl5pPr marL="1828800" algn="l" rtl="0" eaLnBrk="0" fontAlgn="base" hangingPunct="0">
              <a:spcBef>
                <a:spcPct val="0"/>
              </a:spcBef>
              <a:spcAft>
                <a:spcPct val="0"/>
              </a:spcAft>
              <a:defRPr b="1" kern="1200">
                <a:solidFill>
                  <a:schemeClr val="tx1"/>
                </a:solidFill>
                <a:latin typeface="Arial" pitchFamily="34" charset="0"/>
                <a:ea typeface="+mn-ea"/>
                <a:cs typeface="Arial" pitchFamily="34" charset="0"/>
              </a:defRPr>
            </a:lvl5pPr>
            <a:lvl6pPr marL="2286000" algn="l" defTabSz="914400" rtl="0" eaLnBrk="1" latinLnBrk="0" hangingPunct="1">
              <a:defRPr b="1" kern="1200">
                <a:solidFill>
                  <a:schemeClr val="tx1"/>
                </a:solidFill>
                <a:latin typeface="Arial" pitchFamily="34" charset="0"/>
                <a:ea typeface="+mn-ea"/>
                <a:cs typeface="Arial" pitchFamily="34" charset="0"/>
              </a:defRPr>
            </a:lvl6pPr>
            <a:lvl7pPr marL="2743200" algn="l" defTabSz="914400" rtl="0" eaLnBrk="1" latinLnBrk="0" hangingPunct="1">
              <a:defRPr b="1" kern="1200">
                <a:solidFill>
                  <a:schemeClr val="tx1"/>
                </a:solidFill>
                <a:latin typeface="Arial" pitchFamily="34" charset="0"/>
                <a:ea typeface="+mn-ea"/>
                <a:cs typeface="Arial" pitchFamily="34" charset="0"/>
              </a:defRPr>
            </a:lvl7pPr>
            <a:lvl8pPr marL="3200400" algn="l" defTabSz="914400" rtl="0" eaLnBrk="1" latinLnBrk="0" hangingPunct="1">
              <a:defRPr b="1" kern="1200">
                <a:solidFill>
                  <a:schemeClr val="tx1"/>
                </a:solidFill>
                <a:latin typeface="Arial" pitchFamily="34" charset="0"/>
                <a:ea typeface="+mn-ea"/>
                <a:cs typeface="Arial" pitchFamily="34" charset="0"/>
              </a:defRPr>
            </a:lvl8pPr>
            <a:lvl9pPr marL="3657600" algn="l" defTabSz="914400" rtl="0" eaLnBrk="1" latinLnBrk="0" hangingPunct="1">
              <a:defRPr b="1" kern="1200">
                <a:solidFill>
                  <a:schemeClr val="tx1"/>
                </a:solidFill>
                <a:latin typeface="Arial" pitchFamily="34" charset="0"/>
                <a:ea typeface="+mn-ea"/>
                <a:cs typeface="Arial" pitchFamily="34" charset="0"/>
              </a:defRPr>
            </a:lvl9pPr>
          </a:lstStyle>
          <a:p>
            <a:pPr>
              <a:defRPr/>
            </a:pPr>
            <a:endParaRPr lang="en-US" dirty="0">
              <a:cs typeface="+mn-cs"/>
            </a:endParaRPr>
          </a:p>
        </p:txBody>
      </p:sp>
      <p:sp>
        <p:nvSpPr>
          <p:cNvPr id="25" name="AutoShape 7"/>
          <p:cNvSpPr>
            <a:spLocks noChangeArrowheads="1"/>
          </p:cNvSpPr>
          <p:nvPr/>
        </p:nvSpPr>
        <p:spPr bwMode="auto">
          <a:xfrm>
            <a:off x="6881813" y="3527425"/>
            <a:ext cx="433387" cy="587375"/>
          </a:xfrm>
          <a:prstGeom prst="downArrow">
            <a:avLst>
              <a:gd name="adj1" fmla="val 50000"/>
              <a:gd name="adj2" fmla="val 67772"/>
            </a:avLst>
          </a:prstGeom>
          <a:solidFill>
            <a:srgbClr val="97B49D"/>
          </a:solidFill>
          <a:ln w="12700">
            <a:solidFill>
              <a:schemeClr val="bg1">
                <a:lumMod val="50000"/>
              </a:schemeClr>
            </a:solidFill>
            <a:miter lim="800000"/>
            <a:headEnd/>
            <a:tailEnd/>
          </a:ln>
          <a:effectLst>
            <a:outerShdw dist="107763" dir="2700000" algn="ctr" rotWithShape="0">
              <a:schemeClr val="bg1">
                <a:lumMod val="75000"/>
              </a:schemeClr>
            </a:outerShdw>
          </a:effectLst>
        </p:spPr>
        <p:txBody>
          <a:bodyPr wrap="none" anchor="ctr"/>
          <a:lstStyle>
            <a:defPPr>
              <a:defRPr lang="en-US"/>
            </a:defPPr>
            <a:lvl1pPr algn="l" rtl="0" eaLnBrk="0" fontAlgn="base" hangingPunct="0">
              <a:spcBef>
                <a:spcPct val="0"/>
              </a:spcBef>
              <a:spcAft>
                <a:spcPct val="0"/>
              </a:spcAft>
              <a:defRPr b="1" kern="1200">
                <a:solidFill>
                  <a:schemeClr val="tx1"/>
                </a:solidFill>
                <a:latin typeface="Arial" pitchFamily="34" charset="0"/>
                <a:ea typeface="+mn-ea"/>
                <a:cs typeface="Arial" pitchFamily="34" charset="0"/>
              </a:defRPr>
            </a:lvl1pPr>
            <a:lvl2pPr marL="457200" algn="l" rtl="0" eaLnBrk="0" fontAlgn="base" hangingPunct="0">
              <a:spcBef>
                <a:spcPct val="0"/>
              </a:spcBef>
              <a:spcAft>
                <a:spcPct val="0"/>
              </a:spcAft>
              <a:defRPr b="1" kern="1200">
                <a:solidFill>
                  <a:schemeClr val="tx1"/>
                </a:solidFill>
                <a:latin typeface="Arial" pitchFamily="34" charset="0"/>
                <a:ea typeface="+mn-ea"/>
                <a:cs typeface="Arial" pitchFamily="34" charset="0"/>
              </a:defRPr>
            </a:lvl2pPr>
            <a:lvl3pPr marL="914400" algn="l" rtl="0" eaLnBrk="0" fontAlgn="base" hangingPunct="0">
              <a:spcBef>
                <a:spcPct val="0"/>
              </a:spcBef>
              <a:spcAft>
                <a:spcPct val="0"/>
              </a:spcAft>
              <a:defRPr b="1" kern="1200">
                <a:solidFill>
                  <a:schemeClr val="tx1"/>
                </a:solidFill>
                <a:latin typeface="Arial" pitchFamily="34" charset="0"/>
                <a:ea typeface="+mn-ea"/>
                <a:cs typeface="Arial" pitchFamily="34" charset="0"/>
              </a:defRPr>
            </a:lvl3pPr>
            <a:lvl4pPr marL="1371600" algn="l" rtl="0" eaLnBrk="0" fontAlgn="base" hangingPunct="0">
              <a:spcBef>
                <a:spcPct val="0"/>
              </a:spcBef>
              <a:spcAft>
                <a:spcPct val="0"/>
              </a:spcAft>
              <a:defRPr b="1" kern="1200">
                <a:solidFill>
                  <a:schemeClr val="tx1"/>
                </a:solidFill>
                <a:latin typeface="Arial" pitchFamily="34" charset="0"/>
                <a:ea typeface="+mn-ea"/>
                <a:cs typeface="Arial" pitchFamily="34" charset="0"/>
              </a:defRPr>
            </a:lvl4pPr>
            <a:lvl5pPr marL="1828800" algn="l" rtl="0" eaLnBrk="0" fontAlgn="base" hangingPunct="0">
              <a:spcBef>
                <a:spcPct val="0"/>
              </a:spcBef>
              <a:spcAft>
                <a:spcPct val="0"/>
              </a:spcAft>
              <a:defRPr b="1" kern="1200">
                <a:solidFill>
                  <a:schemeClr val="tx1"/>
                </a:solidFill>
                <a:latin typeface="Arial" pitchFamily="34" charset="0"/>
                <a:ea typeface="+mn-ea"/>
                <a:cs typeface="Arial" pitchFamily="34" charset="0"/>
              </a:defRPr>
            </a:lvl5pPr>
            <a:lvl6pPr marL="2286000" algn="l" defTabSz="914400" rtl="0" eaLnBrk="1" latinLnBrk="0" hangingPunct="1">
              <a:defRPr b="1" kern="1200">
                <a:solidFill>
                  <a:schemeClr val="tx1"/>
                </a:solidFill>
                <a:latin typeface="Arial" pitchFamily="34" charset="0"/>
                <a:ea typeface="+mn-ea"/>
                <a:cs typeface="Arial" pitchFamily="34" charset="0"/>
              </a:defRPr>
            </a:lvl6pPr>
            <a:lvl7pPr marL="2743200" algn="l" defTabSz="914400" rtl="0" eaLnBrk="1" latinLnBrk="0" hangingPunct="1">
              <a:defRPr b="1" kern="1200">
                <a:solidFill>
                  <a:schemeClr val="tx1"/>
                </a:solidFill>
                <a:latin typeface="Arial" pitchFamily="34" charset="0"/>
                <a:ea typeface="+mn-ea"/>
                <a:cs typeface="Arial" pitchFamily="34" charset="0"/>
              </a:defRPr>
            </a:lvl7pPr>
            <a:lvl8pPr marL="3200400" algn="l" defTabSz="914400" rtl="0" eaLnBrk="1" latinLnBrk="0" hangingPunct="1">
              <a:defRPr b="1" kern="1200">
                <a:solidFill>
                  <a:schemeClr val="tx1"/>
                </a:solidFill>
                <a:latin typeface="Arial" pitchFamily="34" charset="0"/>
                <a:ea typeface="+mn-ea"/>
                <a:cs typeface="Arial" pitchFamily="34" charset="0"/>
              </a:defRPr>
            </a:lvl8pPr>
            <a:lvl9pPr marL="3657600" algn="l" defTabSz="914400" rtl="0" eaLnBrk="1" latinLnBrk="0" hangingPunct="1">
              <a:defRPr b="1" kern="1200">
                <a:solidFill>
                  <a:schemeClr val="tx1"/>
                </a:solidFill>
                <a:latin typeface="Arial" pitchFamily="34" charset="0"/>
                <a:ea typeface="+mn-ea"/>
                <a:cs typeface="Arial" pitchFamily="34" charset="0"/>
              </a:defRPr>
            </a:lvl9pPr>
          </a:lstStyle>
          <a:p>
            <a:pPr>
              <a:defRPr/>
            </a:pPr>
            <a:endParaRPr lang="en-US" dirty="0">
              <a:cs typeface="+mn-cs"/>
            </a:endParaRPr>
          </a:p>
        </p:txBody>
      </p:sp>
      <p:sp>
        <p:nvSpPr>
          <p:cNvPr id="26" name="AutoShape 8"/>
          <p:cNvSpPr>
            <a:spLocks noChangeArrowheads="1"/>
          </p:cNvSpPr>
          <p:nvPr/>
        </p:nvSpPr>
        <p:spPr bwMode="auto">
          <a:xfrm>
            <a:off x="2133600" y="3452813"/>
            <a:ext cx="433388" cy="588962"/>
          </a:xfrm>
          <a:prstGeom prst="upArrow">
            <a:avLst>
              <a:gd name="adj1" fmla="val 50000"/>
              <a:gd name="adj2" fmla="val 67942"/>
            </a:avLst>
          </a:prstGeom>
          <a:solidFill>
            <a:srgbClr val="97B49D"/>
          </a:solidFill>
          <a:ln w="12700">
            <a:solidFill>
              <a:schemeClr val="bg1">
                <a:lumMod val="50000"/>
              </a:schemeClr>
            </a:solidFill>
            <a:miter lim="800000"/>
            <a:headEnd/>
            <a:tailEnd/>
          </a:ln>
          <a:effectLst>
            <a:outerShdw dist="107763" dir="2700000" algn="ctr" rotWithShape="0">
              <a:schemeClr val="bg1">
                <a:lumMod val="75000"/>
              </a:schemeClr>
            </a:outerShdw>
          </a:effectLst>
        </p:spPr>
        <p:txBody>
          <a:bodyPr wrap="none" anchor="ctr"/>
          <a:lstStyle>
            <a:defPPr>
              <a:defRPr lang="en-US"/>
            </a:defPPr>
            <a:lvl1pPr algn="l" rtl="0" eaLnBrk="0" fontAlgn="base" hangingPunct="0">
              <a:spcBef>
                <a:spcPct val="0"/>
              </a:spcBef>
              <a:spcAft>
                <a:spcPct val="0"/>
              </a:spcAft>
              <a:defRPr b="1" kern="1200">
                <a:solidFill>
                  <a:schemeClr val="tx1"/>
                </a:solidFill>
                <a:latin typeface="Arial" pitchFamily="34" charset="0"/>
                <a:ea typeface="+mn-ea"/>
                <a:cs typeface="Arial" pitchFamily="34" charset="0"/>
              </a:defRPr>
            </a:lvl1pPr>
            <a:lvl2pPr marL="457200" algn="l" rtl="0" eaLnBrk="0" fontAlgn="base" hangingPunct="0">
              <a:spcBef>
                <a:spcPct val="0"/>
              </a:spcBef>
              <a:spcAft>
                <a:spcPct val="0"/>
              </a:spcAft>
              <a:defRPr b="1" kern="1200">
                <a:solidFill>
                  <a:schemeClr val="tx1"/>
                </a:solidFill>
                <a:latin typeface="Arial" pitchFamily="34" charset="0"/>
                <a:ea typeface="+mn-ea"/>
                <a:cs typeface="Arial" pitchFamily="34" charset="0"/>
              </a:defRPr>
            </a:lvl2pPr>
            <a:lvl3pPr marL="914400" algn="l" rtl="0" eaLnBrk="0" fontAlgn="base" hangingPunct="0">
              <a:spcBef>
                <a:spcPct val="0"/>
              </a:spcBef>
              <a:spcAft>
                <a:spcPct val="0"/>
              </a:spcAft>
              <a:defRPr b="1" kern="1200">
                <a:solidFill>
                  <a:schemeClr val="tx1"/>
                </a:solidFill>
                <a:latin typeface="Arial" pitchFamily="34" charset="0"/>
                <a:ea typeface="+mn-ea"/>
                <a:cs typeface="Arial" pitchFamily="34" charset="0"/>
              </a:defRPr>
            </a:lvl3pPr>
            <a:lvl4pPr marL="1371600" algn="l" rtl="0" eaLnBrk="0" fontAlgn="base" hangingPunct="0">
              <a:spcBef>
                <a:spcPct val="0"/>
              </a:spcBef>
              <a:spcAft>
                <a:spcPct val="0"/>
              </a:spcAft>
              <a:defRPr b="1" kern="1200">
                <a:solidFill>
                  <a:schemeClr val="tx1"/>
                </a:solidFill>
                <a:latin typeface="Arial" pitchFamily="34" charset="0"/>
                <a:ea typeface="+mn-ea"/>
                <a:cs typeface="Arial" pitchFamily="34" charset="0"/>
              </a:defRPr>
            </a:lvl4pPr>
            <a:lvl5pPr marL="1828800" algn="l" rtl="0" eaLnBrk="0" fontAlgn="base" hangingPunct="0">
              <a:spcBef>
                <a:spcPct val="0"/>
              </a:spcBef>
              <a:spcAft>
                <a:spcPct val="0"/>
              </a:spcAft>
              <a:defRPr b="1" kern="1200">
                <a:solidFill>
                  <a:schemeClr val="tx1"/>
                </a:solidFill>
                <a:latin typeface="Arial" pitchFamily="34" charset="0"/>
                <a:ea typeface="+mn-ea"/>
                <a:cs typeface="Arial" pitchFamily="34" charset="0"/>
              </a:defRPr>
            </a:lvl5pPr>
            <a:lvl6pPr marL="2286000" algn="l" defTabSz="914400" rtl="0" eaLnBrk="1" latinLnBrk="0" hangingPunct="1">
              <a:defRPr b="1" kern="1200">
                <a:solidFill>
                  <a:schemeClr val="tx1"/>
                </a:solidFill>
                <a:latin typeface="Arial" pitchFamily="34" charset="0"/>
                <a:ea typeface="+mn-ea"/>
                <a:cs typeface="Arial" pitchFamily="34" charset="0"/>
              </a:defRPr>
            </a:lvl6pPr>
            <a:lvl7pPr marL="2743200" algn="l" defTabSz="914400" rtl="0" eaLnBrk="1" latinLnBrk="0" hangingPunct="1">
              <a:defRPr b="1" kern="1200">
                <a:solidFill>
                  <a:schemeClr val="tx1"/>
                </a:solidFill>
                <a:latin typeface="Arial" pitchFamily="34" charset="0"/>
                <a:ea typeface="+mn-ea"/>
                <a:cs typeface="Arial" pitchFamily="34" charset="0"/>
              </a:defRPr>
            </a:lvl7pPr>
            <a:lvl8pPr marL="3200400" algn="l" defTabSz="914400" rtl="0" eaLnBrk="1" latinLnBrk="0" hangingPunct="1">
              <a:defRPr b="1" kern="1200">
                <a:solidFill>
                  <a:schemeClr val="tx1"/>
                </a:solidFill>
                <a:latin typeface="Arial" pitchFamily="34" charset="0"/>
                <a:ea typeface="+mn-ea"/>
                <a:cs typeface="Arial" pitchFamily="34" charset="0"/>
              </a:defRPr>
            </a:lvl8pPr>
            <a:lvl9pPr marL="3657600" algn="l" defTabSz="914400" rtl="0" eaLnBrk="1" latinLnBrk="0" hangingPunct="1">
              <a:defRPr b="1" kern="1200">
                <a:solidFill>
                  <a:schemeClr val="tx1"/>
                </a:solidFill>
                <a:latin typeface="Arial" pitchFamily="34" charset="0"/>
                <a:ea typeface="+mn-ea"/>
                <a:cs typeface="Arial" pitchFamily="34" charset="0"/>
              </a:defRPr>
            </a:lvl9pPr>
          </a:lstStyle>
          <a:p>
            <a:pPr>
              <a:defRPr/>
            </a:pPr>
            <a:endParaRPr lang="en-US" dirty="0">
              <a:cs typeface="+mn-cs"/>
            </a:endParaRPr>
          </a:p>
        </p:txBody>
      </p:sp>
      <p:sp>
        <p:nvSpPr>
          <p:cNvPr id="63498" name="Rectangle 26"/>
          <p:cNvSpPr>
            <a:spLocks noChangeArrowheads="1"/>
          </p:cNvSpPr>
          <p:nvPr/>
        </p:nvSpPr>
        <p:spPr bwMode="auto">
          <a:xfrm>
            <a:off x="3581400" y="1981200"/>
            <a:ext cx="766763" cy="523875"/>
          </a:xfrm>
          <a:prstGeom prst="rect">
            <a:avLst/>
          </a:prstGeom>
          <a:noFill/>
          <a:ln w="9525">
            <a:noFill/>
            <a:miter lim="800000"/>
            <a:headEnd/>
            <a:tailEnd/>
          </a:ln>
        </p:spPr>
        <p:txBody>
          <a:bodyPr wrap="none" lIns="92075" tIns="46038" rIns="92075" bIns="46038">
            <a:spAutoFit/>
          </a:bodyPr>
          <a:lstStyle/>
          <a:p>
            <a:pPr eaLnBrk="0" hangingPunct="0"/>
            <a:r>
              <a:rPr lang="en-US" sz="2800"/>
              <a:t>Act</a:t>
            </a:r>
          </a:p>
        </p:txBody>
      </p:sp>
      <p:sp>
        <p:nvSpPr>
          <p:cNvPr id="63499" name="Rectangle 27"/>
          <p:cNvSpPr>
            <a:spLocks noChangeArrowheads="1"/>
          </p:cNvSpPr>
          <p:nvPr/>
        </p:nvSpPr>
        <p:spPr bwMode="auto">
          <a:xfrm>
            <a:off x="1371600" y="2438400"/>
            <a:ext cx="3213100" cy="1323975"/>
          </a:xfrm>
          <a:prstGeom prst="rect">
            <a:avLst/>
          </a:prstGeom>
          <a:noFill/>
          <a:ln w="9525">
            <a:noFill/>
            <a:miter lim="800000"/>
            <a:headEnd/>
            <a:tailEnd/>
          </a:ln>
        </p:spPr>
        <p:txBody>
          <a:bodyPr lIns="92075" tIns="46038" rIns="92075" bIns="46038">
            <a:spAutoFit/>
          </a:bodyPr>
          <a:lstStyle/>
          <a:p>
            <a:pPr marL="231775" indent="-231775" algn="r" eaLnBrk="0" hangingPunct="0"/>
            <a:r>
              <a:rPr lang="en-US" sz="1600" dirty="0"/>
              <a:t>Adapt? </a:t>
            </a:r>
          </a:p>
          <a:p>
            <a:pPr marL="231775" indent="-231775" algn="r" eaLnBrk="0" hangingPunct="0"/>
            <a:r>
              <a:rPr lang="en-US" sz="1600" dirty="0"/>
              <a:t>Adopt? </a:t>
            </a:r>
          </a:p>
          <a:p>
            <a:pPr marL="231775" indent="-231775" algn="r" eaLnBrk="0" hangingPunct="0"/>
            <a:r>
              <a:rPr lang="en-US" sz="1600" dirty="0"/>
              <a:t>Abandon? </a:t>
            </a:r>
          </a:p>
          <a:p>
            <a:pPr marL="231775" indent="-231775" algn="r" eaLnBrk="0" hangingPunct="0"/>
            <a:r>
              <a:rPr lang="en-US" sz="1600" dirty="0"/>
              <a:t>What’s the</a:t>
            </a:r>
          </a:p>
          <a:p>
            <a:pPr marL="231775" indent="-231775" algn="r" eaLnBrk="0" hangingPunct="0"/>
            <a:r>
              <a:rPr lang="en-US" sz="1600" dirty="0"/>
              <a:t>next cycle?</a:t>
            </a:r>
          </a:p>
        </p:txBody>
      </p:sp>
      <p:sp>
        <p:nvSpPr>
          <p:cNvPr id="63500" name="Rectangle 28"/>
          <p:cNvSpPr>
            <a:spLocks noChangeArrowheads="1"/>
          </p:cNvSpPr>
          <p:nvPr/>
        </p:nvSpPr>
        <p:spPr bwMode="auto">
          <a:xfrm>
            <a:off x="4826000" y="1981200"/>
            <a:ext cx="944563" cy="523875"/>
          </a:xfrm>
          <a:prstGeom prst="rect">
            <a:avLst/>
          </a:prstGeom>
          <a:noFill/>
          <a:ln w="9525">
            <a:noFill/>
            <a:miter lim="800000"/>
            <a:headEnd/>
            <a:tailEnd/>
          </a:ln>
        </p:spPr>
        <p:txBody>
          <a:bodyPr wrap="none" lIns="92075" tIns="46038" rIns="92075" bIns="46038">
            <a:spAutoFit/>
          </a:bodyPr>
          <a:lstStyle/>
          <a:p>
            <a:pPr eaLnBrk="0" hangingPunct="0"/>
            <a:r>
              <a:rPr lang="en-US" sz="2800"/>
              <a:t>Plan</a:t>
            </a:r>
          </a:p>
        </p:txBody>
      </p:sp>
      <p:sp>
        <p:nvSpPr>
          <p:cNvPr id="63501" name="Rectangle 29"/>
          <p:cNvSpPr>
            <a:spLocks noChangeArrowheads="1"/>
          </p:cNvSpPr>
          <p:nvPr/>
        </p:nvSpPr>
        <p:spPr bwMode="auto">
          <a:xfrm>
            <a:off x="4535488" y="2438400"/>
            <a:ext cx="2422330" cy="1324081"/>
          </a:xfrm>
          <a:prstGeom prst="rect">
            <a:avLst/>
          </a:prstGeom>
          <a:noFill/>
          <a:ln w="9525">
            <a:noFill/>
            <a:miter lim="800000"/>
            <a:headEnd/>
            <a:tailEnd/>
          </a:ln>
        </p:spPr>
        <p:txBody>
          <a:bodyPr wrap="none" lIns="92075" tIns="46038" rIns="92075" bIns="46038">
            <a:spAutoFit/>
          </a:bodyPr>
          <a:lstStyle/>
          <a:p>
            <a:pPr marL="231775" indent="-231775" eaLnBrk="0" hangingPunct="0"/>
            <a:r>
              <a:rPr lang="en-US" sz="1600" dirty="0"/>
              <a:t>Objective Questions</a:t>
            </a:r>
          </a:p>
          <a:p>
            <a:pPr marL="231775" indent="-231775" eaLnBrk="0" hangingPunct="0"/>
            <a:r>
              <a:rPr lang="en-US" sz="1600" dirty="0"/>
              <a:t>&amp; predictions (why).</a:t>
            </a:r>
          </a:p>
          <a:p>
            <a:pPr marL="231775" indent="-231775" eaLnBrk="0" hangingPunct="0"/>
            <a:r>
              <a:rPr lang="en-US" sz="1600" dirty="0"/>
              <a:t>Plan to carry out cycle</a:t>
            </a:r>
          </a:p>
          <a:p>
            <a:pPr marL="231775" indent="-231775" eaLnBrk="0" hangingPunct="0"/>
            <a:r>
              <a:rPr lang="en-US" sz="1600" dirty="0"/>
              <a:t>(who/what/where/when). </a:t>
            </a:r>
          </a:p>
          <a:p>
            <a:pPr marL="231775" indent="-231775" eaLnBrk="0" hangingPunct="0"/>
            <a:r>
              <a:rPr lang="en-US" sz="1600" dirty="0"/>
              <a:t>Next cycle?</a:t>
            </a:r>
          </a:p>
        </p:txBody>
      </p:sp>
      <p:sp>
        <p:nvSpPr>
          <p:cNvPr id="63502" name="Rectangle 30"/>
          <p:cNvSpPr>
            <a:spLocks noChangeArrowheads="1"/>
          </p:cNvSpPr>
          <p:nvPr/>
        </p:nvSpPr>
        <p:spPr bwMode="auto">
          <a:xfrm>
            <a:off x="3048000" y="3763963"/>
            <a:ext cx="1184275" cy="523875"/>
          </a:xfrm>
          <a:prstGeom prst="rect">
            <a:avLst/>
          </a:prstGeom>
          <a:noFill/>
          <a:ln w="9525">
            <a:noFill/>
            <a:miter lim="800000"/>
            <a:headEnd/>
            <a:tailEnd/>
          </a:ln>
        </p:spPr>
        <p:txBody>
          <a:bodyPr wrap="none" lIns="92075" tIns="46038" rIns="92075" bIns="46038">
            <a:spAutoFit/>
          </a:bodyPr>
          <a:lstStyle/>
          <a:p>
            <a:pPr eaLnBrk="0" hangingPunct="0"/>
            <a:r>
              <a:rPr lang="en-US" sz="2800" dirty="0"/>
              <a:t>Study</a:t>
            </a:r>
          </a:p>
        </p:txBody>
      </p:sp>
      <p:sp>
        <p:nvSpPr>
          <p:cNvPr id="63503" name="Rectangle 31"/>
          <p:cNvSpPr>
            <a:spLocks noChangeArrowheads="1"/>
          </p:cNvSpPr>
          <p:nvPr/>
        </p:nvSpPr>
        <p:spPr bwMode="auto">
          <a:xfrm>
            <a:off x="5141913" y="3773488"/>
            <a:ext cx="665162" cy="523875"/>
          </a:xfrm>
          <a:prstGeom prst="rect">
            <a:avLst/>
          </a:prstGeom>
          <a:noFill/>
          <a:ln w="9525">
            <a:noFill/>
            <a:miter lim="800000"/>
            <a:headEnd/>
            <a:tailEnd/>
          </a:ln>
        </p:spPr>
        <p:txBody>
          <a:bodyPr wrap="none" lIns="92075" tIns="46038" rIns="92075" bIns="46038">
            <a:spAutoFit/>
          </a:bodyPr>
          <a:lstStyle/>
          <a:p>
            <a:pPr eaLnBrk="0" hangingPunct="0"/>
            <a:r>
              <a:rPr lang="en-US" sz="2800" dirty="0"/>
              <a:t>Do</a:t>
            </a:r>
          </a:p>
        </p:txBody>
      </p:sp>
      <p:grpSp>
        <p:nvGrpSpPr>
          <p:cNvPr id="63504" name="Group 32"/>
          <p:cNvGrpSpPr>
            <a:grpSpLocks/>
          </p:cNvGrpSpPr>
          <p:nvPr/>
        </p:nvGrpSpPr>
        <p:grpSpPr bwMode="auto">
          <a:xfrm>
            <a:off x="2475666" y="4211638"/>
            <a:ext cx="3972777" cy="1570303"/>
            <a:chOff x="2247397" y="3973513"/>
            <a:chExt cx="3972784" cy="1570569"/>
          </a:xfrm>
        </p:grpSpPr>
        <p:sp>
          <p:nvSpPr>
            <p:cNvPr id="63506" name="Rectangle 34"/>
            <p:cNvSpPr>
              <a:spLocks noChangeArrowheads="1"/>
            </p:cNvSpPr>
            <p:nvPr/>
          </p:nvSpPr>
          <p:spPr bwMode="auto">
            <a:xfrm>
              <a:off x="2247397" y="3973513"/>
              <a:ext cx="2165853" cy="1570569"/>
            </a:xfrm>
            <a:prstGeom prst="rect">
              <a:avLst/>
            </a:prstGeom>
            <a:noFill/>
            <a:ln w="9525">
              <a:noFill/>
              <a:miter lim="800000"/>
              <a:headEnd/>
              <a:tailEnd/>
            </a:ln>
          </p:spPr>
          <p:txBody>
            <a:bodyPr wrap="none" lIns="92075" tIns="46038" rIns="92075" bIns="46038">
              <a:spAutoFit/>
            </a:bodyPr>
            <a:lstStyle/>
            <a:p>
              <a:pPr algn="r" eaLnBrk="0" hangingPunct="0"/>
              <a:r>
                <a:rPr lang="en-US" sz="1600" dirty="0"/>
                <a:t> Complete the</a:t>
              </a:r>
            </a:p>
            <a:p>
              <a:pPr algn="r" eaLnBrk="0" hangingPunct="0"/>
              <a:r>
                <a:rPr lang="en-US" sz="1600" dirty="0"/>
                <a:t>   analysis of the data.</a:t>
              </a:r>
            </a:p>
            <a:p>
              <a:pPr marL="158750" lvl="1" indent="131763" algn="r" eaLnBrk="0" hangingPunct="0"/>
              <a:r>
                <a:rPr lang="en-US" sz="1600" dirty="0"/>
                <a:t>Compare data to</a:t>
              </a:r>
            </a:p>
            <a:p>
              <a:pPr marL="158750" lvl="1" indent="131763" algn="r" eaLnBrk="0" hangingPunct="0"/>
              <a:r>
                <a:rPr lang="en-US" sz="1600" dirty="0"/>
                <a:t>Predictions.</a:t>
              </a:r>
            </a:p>
            <a:p>
              <a:pPr marL="449263" lvl="2" indent="133350" algn="r" eaLnBrk="0" hangingPunct="0"/>
              <a:r>
                <a:rPr lang="en-US" sz="1600" dirty="0"/>
                <a:t>Summarize what</a:t>
              </a:r>
            </a:p>
            <a:p>
              <a:pPr marL="449263" lvl="2" indent="133350" algn="r" eaLnBrk="0" hangingPunct="0"/>
              <a:r>
                <a:rPr lang="en-US" sz="1600" dirty="0"/>
                <a:t>   was learned</a:t>
              </a:r>
              <a:r>
                <a:rPr lang="en-US" sz="1600" dirty="0">
                  <a:solidFill>
                    <a:srgbClr val="97B49D"/>
                  </a:solidFill>
                </a:rPr>
                <a:t>.</a:t>
              </a:r>
            </a:p>
          </p:txBody>
        </p:sp>
        <p:sp>
          <p:nvSpPr>
            <p:cNvPr id="63507" name="Rectangle 35"/>
            <p:cNvSpPr>
              <a:spLocks noChangeArrowheads="1"/>
            </p:cNvSpPr>
            <p:nvPr/>
          </p:nvSpPr>
          <p:spPr bwMode="auto">
            <a:xfrm>
              <a:off x="4332288" y="3973513"/>
              <a:ext cx="1887893" cy="1570569"/>
            </a:xfrm>
            <a:prstGeom prst="rect">
              <a:avLst/>
            </a:prstGeom>
            <a:noFill/>
            <a:ln w="9525" algn="ctr">
              <a:noFill/>
              <a:miter lim="800000"/>
              <a:headEnd/>
              <a:tailEnd/>
            </a:ln>
          </p:spPr>
          <p:txBody>
            <a:bodyPr wrap="none" lIns="92075" tIns="46038" rIns="92075" bIns="46038">
              <a:spAutoFit/>
            </a:bodyPr>
            <a:lstStyle/>
            <a:p>
              <a:pPr marL="231775" indent="-231775" eaLnBrk="0" hangingPunct="0"/>
              <a:r>
                <a:rPr lang="en-US" sz="1600" dirty="0"/>
                <a:t>Carry out the plan</a:t>
              </a:r>
            </a:p>
            <a:p>
              <a:pPr marL="231775" indent="-231775" eaLnBrk="0" hangingPunct="0"/>
              <a:r>
                <a:rPr lang="en-US" sz="1600" dirty="0"/>
                <a:t>(on a small scale). </a:t>
              </a:r>
            </a:p>
            <a:p>
              <a:pPr marL="231775" indent="-231775" eaLnBrk="0" hangingPunct="0"/>
              <a:r>
                <a:rPr lang="en-US" sz="1600" dirty="0"/>
                <a:t>Document problems</a:t>
              </a:r>
            </a:p>
            <a:p>
              <a:pPr marL="231775" indent="-231775" eaLnBrk="0" hangingPunct="0"/>
              <a:r>
                <a:rPr lang="en-US" sz="1600" dirty="0"/>
                <a:t>and unexpected</a:t>
              </a:r>
            </a:p>
            <a:p>
              <a:pPr marL="231775" indent="-231775" eaLnBrk="0" hangingPunct="0"/>
              <a:r>
                <a:rPr lang="en-US" sz="1600" dirty="0"/>
                <a:t>observations.</a:t>
              </a:r>
            </a:p>
            <a:p>
              <a:pPr marL="231775" indent="-231775" eaLnBrk="0" hangingPunct="0"/>
              <a:r>
                <a:rPr lang="en-US" sz="1600" dirty="0"/>
                <a:t>Begin analysis.</a:t>
              </a:r>
            </a:p>
          </p:txBody>
        </p:sp>
      </p:grpSp>
      <p:sp>
        <p:nvSpPr>
          <p:cNvPr id="63505" name="Text Box 13"/>
          <p:cNvSpPr txBox="1">
            <a:spLocks noChangeArrowheads="1"/>
          </p:cNvSpPr>
          <p:nvPr/>
        </p:nvSpPr>
        <p:spPr bwMode="auto">
          <a:xfrm>
            <a:off x="2489474" y="6397625"/>
            <a:ext cx="4325937" cy="307975"/>
          </a:xfrm>
          <a:prstGeom prst="rect">
            <a:avLst/>
          </a:prstGeom>
          <a:noFill/>
          <a:ln w="9525">
            <a:noFill/>
            <a:miter lim="800000"/>
            <a:headEnd/>
            <a:tailEnd/>
          </a:ln>
        </p:spPr>
        <p:txBody>
          <a:bodyPr wrap="none">
            <a:spAutoFit/>
          </a:bodyPr>
          <a:lstStyle/>
          <a:p>
            <a:pPr algn="ctr" eaLnBrk="0" hangingPunct="0"/>
            <a:r>
              <a:rPr lang="en-US" sz="1400" b="0" dirty="0"/>
              <a:t>W.E. Deming referred to this as the </a:t>
            </a:r>
            <a:r>
              <a:rPr lang="en-US" sz="1400" b="0" dirty="0" err="1"/>
              <a:t>Shewhart</a:t>
            </a:r>
            <a:r>
              <a:rPr lang="en-US" sz="1400" b="0" dirty="0"/>
              <a:t> Cycle </a:t>
            </a:r>
          </a:p>
        </p:txBody>
      </p:sp>
    </p:spTree>
    <p:custDataLst>
      <p:tags r:id="rId1"/>
    </p:custDataLst>
    <p:extLst>
      <p:ext uri="{BB962C8B-B14F-4D97-AF65-F5344CB8AC3E}">
        <p14:creationId xmlns:p14="http://schemas.microsoft.com/office/powerpoint/2010/main" val="3116127058"/>
      </p:ext>
    </p:extLst>
  </p:cSld>
  <p:clrMapOvr>
    <a:masterClrMapping/>
  </p:clrMapOvr>
  <p:transition spd="slow"/>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1425" name="Title 1"/>
          <p:cNvSpPr>
            <a:spLocks noGrp="1"/>
          </p:cNvSpPr>
          <p:nvPr>
            <p:ph type="title"/>
          </p:nvPr>
        </p:nvSpPr>
        <p:spPr>
          <a:xfrm>
            <a:off x="457200" y="152400"/>
            <a:ext cx="8229600" cy="1143000"/>
          </a:xfrm>
        </p:spPr>
        <p:txBody>
          <a:bodyPr/>
          <a:lstStyle/>
          <a:p>
            <a:r>
              <a:rPr lang="en-US" dirty="0" smtClean="0"/>
              <a:t>Iterative Cycles of Change</a:t>
            </a:r>
          </a:p>
        </p:txBody>
      </p:sp>
      <p:sp>
        <p:nvSpPr>
          <p:cNvPr id="231428" name="Footer Placeholder 4"/>
          <p:cNvSpPr>
            <a:spLocks noGrp="1"/>
          </p:cNvSpPr>
          <p:nvPr>
            <p:ph type="ftr" sz="quarter" idx="10"/>
          </p:nvPr>
        </p:nvSpPr>
        <p:spPr>
          <a:noFill/>
        </p:spPr>
        <p:txBody>
          <a:bodyPr/>
          <a:lstStyle/>
          <a:p>
            <a:pPr fontAlgn="base">
              <a:spcBef>
                <a:spcPct val="0"/>
              </a:spcBef>
              <a:spcAft>
                <a:spcPct val="0"/>
              </a:spcAft>
            </a:pPr>
            <a:endParaRPr lang="en-US" smtClean="0"/>
          </a:p>
          <a:p>
            <a:pPr fontAlgn="base">
              <a:spcBef>
                <a:spcPct val="0"/>
              </a:spcBef>
              <a:spcAft>
                <a:spcPct val="0"/>
              </a:spcAft>
            </a:pPr>
            <a:endParaRPr lang="en-US" smtClean="0"/>
          </a:p>
        </p:txBody>
      </p:sp>
      <p:sp>
        <p:nvSpPr>
          <p:cNvPr id="231429" name="Slide Number Placeholder 5"/>
          <p:cNvSpPr>
            <a:spLocks noGrp="1"/>
          </p:cNvSpPr>
          <p:nvPr>
            <p:ph type="sldNum" sz="quarter" idx="11"/>
          </p:nvPr>
        </p:nvSpPr>
        <p:spPr>
          <a:noFill/>
        </p:spPr>
        <p:txBody>
          <a:bodyPr/>
          <a:lstStyle/>
          <a:p>
            <a:pPr fontAlgn="base">
              <a:spcBef>
                <a:spcPct val="0"/>
              </a:spcBef>
              <a:spcAft>
                <a:spcPct val="0"/>
              </a:spcAft>
            </a:pPr>
            <a:endParaRPr lang="en-US" dirty="0" smtClean="0"/>
          </a:p>
          <a:p>
            <a:pPr fontAlgn="base">
              <a:spcBef>
                <a:spcPct val="0"/>
              </a:spcBef>
              <a:spcAft>
                <a:spcPct val="0"/>
              </a:spcAft>
            </a:pPr>
            <a:endParaRPr lang="en-US" dirty="0" smtClean="0"/>
          </a:p>
        </p:txBody>
      </p:sp>
      <p:pic>
        <p:nvPicPr>
          <p:cNvPr id="231430" name="Picture 2"/>
          <p:cNvPicPr>
            <a:picLocks noChangeAspect="1" noChangeArrowheads="1"/>
          </p:cNvPicPr>
          <p:nvPr/>
        </p:nvPicPr>
        <p:blipFill>
          <a:blip r:embed="rId3"/>
          <a:srcRect/>
          <a:stretch>
            <a:fillRect/>
          </a:stretch>
        </p:blipFill>
        <p:spPr bwMode="auto">
          <a:xfrm>
            <a:off x="152400" y="1525588"/>
            <a:ext cx="4807469" cy="2665412"/>
          </a:xfrm>
          <a:prstGeom prst="rect">
            <a:avLst/>
          </a:prstGeom>
          <a:noFill/>
          <a:ln w="9525">
            <a:noFill/>
            <a:miter lim="800000"/>
            <a:headEnd/>
            <a:tailEnd/>
          </a:ln>
        </p:spPr>
      </p:pic>
      <p:pic>
        <p:nvPicPr>
          <p:cNvPr id="231431" name="Picture 3"/>
          <p:cNvPicPr>
            <a:picLocks noChangeAspect="1" noChangeArrowheads="1"/>
          </p:cNvPicPr>
          <p:nvPr/>
        </p:nvPicPr>
        <p:blipFill>
          <a:blip r:embed="rId4"/>
          <a:srcRect/>
          <a:stretch>
            <a:fillRect/>
          </a:stretch>
        </p:blipFill>
        <p:spPr bwMode="auto">
          <a:xfrm>
            <a:off x="3733800" y="3657600"/>
            <a:ext cx="5282851" cy="2362200"/>
          </a:xfrm>
          <a:prstGeom prst="rect">
            <a:avLst/>
          </a:prstGeom>
          <a:noFill/>
          <a:ln w="9525">
            <a:noFill/>
            <a:miter lim="800000"/>
            <a:headEnd/>
            <a:tailEnd/>
          </a:ln>
        </p:spPr>
      </p:pic>
    </p:spTree>
    <p:extLst>
      <p:ext uri="{BB962C8B-B14F-4D97-AF65-F5344CB8AC3E}">
        <p14:creationId xmlns:p14="http://schemas.microsoft.com/office/powerpoint/2010/main" val="2335625017"/>
      </p:ext>
    </p:extLst>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Overview</a:t>
            </a:r>
            <a:endParaRPr lang="en-US" dirty="0"/>
          </a:p>
        </p:txBody>
      </p:sp>
      <p:sp>
        <p:nvSpPr>
          <p:cNvPr id="3" name="Content Placeholder 2"/>
          <p:cNvSpPr>
            <a:spLocks noGrp="1"/>
          </p:cNvSpPr>
          <p:nvPr>
            <p:ph idx="1"/>
          </p:nvPr>
        </p:nvSpPr>
        <p:spPr>
          <a:xfrm>
            <a:off x="288524" y="1609077"/>
            <a:ext cx="8703076" cy="4525963"/>
          </a:xfrm>
        </p:spPr>
        <p:txBody>
          <a:bodyPr>
            <a:normAutofit/>
          </a:bodyPr>
          <a:lstStyle/>
          <a:p>
            <a:pPr>
              <a:buFont typeface="Wingdings" panose="05000000000000000000" pitchFamily="2" charset="2"/>
              <a:buChar char="§"/>
            </a:pPr>
            <a:r>
              <a:rPr lang="en-US" dirty="0" smtClean="0"/>
              <a:t>Patient safety in Office Practice/Ambulatory Care</a:t>
            </a:r>
          </a:p>
          <a:p>
            <a:pPr>
              <a:buFont typeface="Wingdings" panose="05000000000000000000" pitchFamily="2" charset="2"/>
              <a:buChar char="§"/>
            </a:pPr>
            <a:r>
              <a:rPr lang="en-US" dirty="0" smtClean="0"/>
              <a:t>Science of Patient Safety: Systems thinking and Safety culture</a:t>
            </a:r>
          </a:p>
          <a:p>
            <a:pPr>
              <a:buFont typeface="Wingdings" panose="05000000000000000000" pitchFamily="2" charset="2"/>
              <a:buChar char="§"/>
            </a:pPr>
            <a:r>
              <a:rPr lang="en-US" dirty="0" smtClean="0"/>
              <a:t>Effective improvement strategies – the Model for Improvement</a:t>
            </a:r>
          </a:p>
          <a:p>
            <a:pPr>
              <a:buFont typeface="Wingdings" panose="05000000000000000000" pitchFamily="2" charset="2"/>
              <a:buChar char="§"/>
            </a:pPr>
            <a:r>
              <a:rPr lang="en-US" b="1" dirty="0" smtClean="0"/>
              <a:t>The Mount Auburn Practice Improvement Program, built on the successful AHRQ-funded PROMISES program</a:t>
            </a:r>
            <a:endParaRPr lang="en-US" b="1" dirty="0"/>
          </a:p>
        </p:txBody>
      </p:sp>
    </p:spTree>
    <p:extLst>
      <p:ext uri="{BB962C8B-B14F-4D97-AF65-F5344CB8AC3E}">
        <p14:creationId xmlns:p14="http://schemas.microsoft.com/office/powerpoint/2010/main" val="3736841652"/>
      </p:ext>
    </p:extLst>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152400"/>
            <a:ext cx="7772400" cy="1143000"/>
          </a:xfrm>
        </p:spPr>
        <p:txBody>
          <a:bodyPr>
            <a:normAutofit fontScale="90000"/>
          </a:bodyPr>
          <a:lstStyle/>
          <a:p>
            <a:r>
              <a:rPr lang="en-US" dirty="0" smtClean="0"/>
              <a:t>Mount Auburn </a:t>
            </a:r>
            <a:br>
              <a:rPr lang="en-US" dirty="0" smtClean="0"/>
            </a:br>
            <a:r>
              <a:rPr lang="en-US" dirty="0" smtClean="0"/>
              <a:t>Ambulatory Patient Safety Program</a:t>
            </a:r>
            <a:endParaRPr lang="en-US" dirty="0"/>
          </a:p>
        </p:txBody>
      </p:sp>
      <p:sp>
        <p:nvSpPr>
          <p:cNvPr id="3" name="Content Placeholder 2"/>
          <p:cNvSpPr>
            <a:spLocks noGrp="1"/>
          </p:cNvSpPr>
          <p:nvPr>
            <p:ph idx="1"/>
          </p:nvPr>
        </p:nvSpPr>
        <p:spPr/>
        <p:txBody>
          <a:bodyPr>
            <a:normAutofit fontScale="85000" lnSpcReduction="20000"/>
          </a:bodyPr>
          <a:lstStyle/>
          <a:p>
            <a:pPr>
              <a:buFont typeface="Wingdings" panose="05000000000000000000" pitchFamily="2" charset="2"/>
              <a:buChar char="§"/>
            </a:pPr>
            <a:r>
              <a:rPr lang="en-US" dirty="0" smtClean="0"/>
              <a:t>CRICO funded – Ambulatory Patient Safety program – system for reporting, learning, and sharing learning</a:t>
            </a:r>
          </a:p>
          <a:p>
            <a:pPr>
              <a:buFont typeface="Wingdings" panose="05000000000000000000" pitchFamily="2" charset="2"/>
              <a:buChar char="§"/>
            </a:pPr>
            <a:endParaRPr lang="en-US" dirty="0"/>
          </a:p>
          <a:p>
            <a:pPr>
              <a:buFont typeface="Wingdings" panose="05000000000000000000" pitchFamily="2" charset="2"/>
              <a:buChar char="§"/>
            </a:pPr>
            <a:r>
              <a:rPr lang="en-US" dirty="0" smtClean="0"/>
              <a:t>Mount Auburn Practice Improvement Program</a:t>
            </a:r>
          </a:p>
          <a:p>
            <a:pPr>
              <a:buFont typeface="Wingdings" panose="05000000000000000000" pitchFamily="2" charset="2"/>
              <a:buChar char="§"/>
            </a:pPr>
            <a:r>
              <a:rPr lang="en-US" dirty="0" smtClean="0"/>
              <a:t>( MA-PIP) to train practice clinicians and staff to</a:t>
            </a:r>
          </a:p>
          <a:p>
            <a:pPr lvl="1">
              <a:buFont typeface="Wingdings" panose="05000000000000000000" pitchFamily="2" charset="2"/>
              <a:buChar char="§"/>
            </a:pPr>
            <a:r>
              <a:rPr lang="en-US" dirty="0" smtClean="0"/>
              <a:t>understand principles of safety science</a:t>
            </a:r>
          </a:p>
          <a:p>
            <a:pPr lvl="1">
              <a:buFont typeface="Wingdings" panose="05000000000000000000" pitchFamily="2" charset="2"/>
              <a:buChar char="§"/>
            </a:pPr>
            <a:r>
              <a:rPr lang="en-US" dirty="0" smtClean="0"/>
              <a:t>see problems and solve problems</a:t>
            </a:r>
          </a:p>
          <a:p>
            <a:pPr marL="0" indent="0">
              <a:buNone/>
            </a:pPr>
            <a:r>
              <a:rPr lang="en-US" dirty="0" smtClean="0"/>
              <a:t>Built </a:t>
            </a:r>
            <a:r>
              <a:rPr lang="en-US" dirty="0"/>
              <a:t>on the successful AHRQ-funded PROMISES program</a:t>
            </a:r>
            <a:endParaRPr lang="en-US" dirty="0" smtClean="0"/>
          </a:p>
          <a:p>
            <a:pPr>
              <a:buFontTx/>
              <a:buChar char="-"/>
            </a:pPr>
            <a:endParaRPr lang="en-US" dirty="0"/>
          </a:p>
        </p:txBody>
      </p:sp>
    </p:spTree>
    <p:extLst>
      <p:ext uri="{BB962C8B-B14F-4D97-AF65-F5344CB8AC3E}">
        <p14:creationId xmlns:p14="http://schemas.microsoft.com/office/powerpoint/2010/main" val="587790432"/>
      </p:ext>
    </p:extLst>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9363" y="685800"/>
            <a:ext cx="9296400" cy="2057400"/>
          </a:xfrm>
        </p:spPr>
        <p:txBody>
          <a:bodyPr>
            <a:normAutofit fontScale="90000"/>
          </a:bodyPr>
          <a:lstStyle/>
          <a:p>
            <a:r>
              <a:rPr lang="en-US" sz="4900" dirty="0" smtClean="0"/>
              <a:t>PROMISES</a:t>
            </a:r>
            <a:br>
              <a:rPr lang="en-US" sz="4900" dirty="0" smtClean="0"/>
            </a:br>
            <a:r>
              <a:rPr lang="en-US" sz="4900" dirty="0" smtClean="0"/>
              <a:t/>
            </a:r>
            <a:br>
              <a:rPr lang="en-US" sz="4900" dirty="0" smtClean="0"/>
            </a:br>
            <a:r>
              <a:rPr lang="en-US" sz="4000" dirty="0" smtClean="0"/>
              <a:t>Proactive </a:t>
            </a:r>
            <a:r>
              <a:rPr lang="en-US" sz="4000" dirty="0"/>
              <a:t>Reduction in Outpatient </a:t>
            </a:r>
            <a:r>
              <a:rPr lang="en-US" sz="4000" dirty="0" smtClean="0"/>
              <a:t>Malpractice: </a:t>
            </a:r>
            <a:br>
              <a:rPr lang="en-US" sz="4000" dirty="0" smtClean="0"/>
            </a:br>
            <a:r>
              <a:rPr lang="en-US" sz="4000" dirty="0" smtClean="0"/>
              <a:t>Improving </a:t>
            </a:r>
            <a:r>
              <a:rPr lang="en-US" sz="4000" dirty="0"/>
              <a:t>Safety, Efficiency and </a:t>
            </a:r>
            <a:r>
              <a:rPr lang="en-US" sz="4000" dirty="0" smtClean="0"/>
              <a:t>Satisfaction</a:t>
            </a:r>
            <a:endParaRPr lang="en-US" sz="4000" dirty="0"/>
          </a:p>
        </p:txBody>
      </p:sp>
      <p:sp>
        <p:nvSpPr>
          <p:cNvPr id="3" name="Content Placeholder 2"/>
          <p:cNvSpPr>
            <a:spLocks noGrp="1"/>
          </p:cNvSpPr>
          <p:nvPr>
            <p:ph idx="1"/>
          </p:nvPr>
        </p:nvSpPr>
        <p:spPr>
          <a:xfrm>
            <a:off x="381000" y="4267200"/>
            <a:ext cx="8077200" cy="2038350"/>
          </a:xfrm>
        </p:spPr>
        <p:txBody>
          <a:bodyPr/>
          <a:lstStyle/>
          <a:p>
            <a:pPr marL="0" indent="0">
              <a:spcBef>
                <a:spcPts val="0"/>
              </a:spcBef>
              <a:buNone/>
            </a:pPr>
            <a:r>
              <a:rPr lang="en-US" sz="2400" dirty="0" smtClean="0"/>
              <a:t>Paula Griswold</a:t>
            </a:r>
          </a:p>
          <a:p>
            <a:pPr marL="0" indent="0">
              <a:spcBef>
                <a:spcPts val="0"/>
              </a:spcBef>
              <a:buNone/>
            </a:pPr>
            <a:r>
              <a:rPr lang="en-US" sz="2400" dirty="0" smtClean="0"/>
              <a:t>Executive Director</a:t>
            </a:r>
          </a:p>
          <a:p>
            <a:pPr marL="0" indent="0">
              <a:spcBef>
                <a:spcPts val="0"/>
              </a:spcBef>
              <a:buNone/>
            </a:pPr>
            <a:r>
              <a:rPr lang="en-US" sz="2400" dirty="0" smtClean="0"/>
              <a:t>Massachusetts Coalition for the Prevention of Medical Errors</a:t>
            </a:r>
            <a:endParaRPr lang="en-US" sz="2400" dirty="0"/>
          </a:p>
        </p:txBody>
      </p:sp>
    </p:spTree>
    <p:extLst>
      <p:ext uri="{BB962C8B-B14F-4D97-AF65-F5344CB8AC3E}">
        <p14:creationId xmlns:p14="http://schemas.microsoft.com/office/powerpoint/2010/main" val="91464943"/>
      </p:ext>
    </p:extLst>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PROMISES was a test</a:t>
            </a:r>
            <a:endParaRPr lang="en-US" dirty="0"/>
          </a:p>
        </p:txBody>
      </p:sp>
      <p:sp>
        <p:nvSpPr>
          <p:cNvPr id="3" name="Content Placeholder 2"/>
          <p:cNvSpPr>
            <a:spLocks noGrp="1"/>
          </p:cNvSpPr>
          <p:nvPr>
            <p:ph idx="1"/>
          </p:nvPr>
        </p:nvSpPr>
        <p:spPr>
          <a:xfrm>
            <a:off x="381000" y="1600200"/>
            <a:ext cx="8305800" cy="4800600"/>
          </a:xfrm>
        </p:spPr>
        <p:txBody>
          <a:bodyPr>
            <a:normAutofit/>
          </a:bodyPr>
          <a:lstStyle/>
          <a:p>
            <a:pPr marL="0" indent="0">
              <a:spcAft>
                <a:spcPts val="600"/>
              </a:spcAft>
              <a:buNone/>
              <a:defRPr/>
            </a:pPr>
            <a:r>
              <a:rPr lang="en-US" sz="2800" dirty="0">
                <a:cs typeface="Times New Roman" pitchFamily="18" charset="0"/>
              </a:rPr>
              <a:t>PROMISES gave us the opportunity to test the idea that </a:t>
            </a:r>
          </a:p>
          <a:p>
            <a:pPr>
              <a:spcAft>
                <a:spcPts val="600"/>
              </a:spcAft>
              <a:buFont typeface="Wingdings" panose="05000000000000000000" pitchFamily="2" charset="2"/>
              <a:buChar char="§"/>
              <a:defRPr/>
            </a:pPr>
            <a:r>
              <a:rPr lang="en-US" sz="2800" dirty="0">
                <a:cs typeface="Times New Roman" pitchFamily="18" charset="0"/>
              </a:rPr>
              <a:t>even small primary care practices,  </a:t>
            </a:r>
          </a:p>
          <a:p>
            <a:pPr>
              <a:spcAft>
                <a:spcPts val="600"/>
              </a:spcAft>
              <a:buFont typeface="Wingdings" panose="05000000000000000000" pitchFamily="2" charset="2"/>
              <a:buChar char="§"/>
              <a:defRPr/>
            </a:pPr>
            <a:r>
              <a:rPr lang="en-US" sz="2800" dirty="0">
                <a:cs typeface="Times New Roman" pitchFamily="18" charset="0"/>
              </a:rPr>
              <a:t>with few resources to support change, </a:t>
            </a:r>
          </a:p>
          <a:p>
            <a:pPr>
              <a:spcAft>
                <a:spcPts val="600"/>
              </a:spcAft>
              <a:buFont typeface="Wingdings" panose="05000000000000000000" pitchFamily="2" charset="2"/>
              <a:buChar char="§"/>
              <a:defRPr/>
            </a:pPr>
            <a:r>
              <a:rPr lang="en-US" sz="2800" dirty="0">
                <a:cs typeface="Times New Roman" pitchFamily="18" charset="0"/>
              </a:rPr>
              <a:t>can learn the skills and techniques to implement a patient safety program, and </a:t>
            </a:r>
          </a:p>
          <a:p>
            <a:pPr>
              <a:spcAft>
                <a:spcPts val="600"/>
              </a:spcAft>
              <a:buFont typeface="Wingdings" panose="05000000000000000000" pitchFamily="2" charset="2"/>
              <a:buChar char="§"/>
              <a:defRPr/>
            </a:pPr>
            <a:r>
              <a:rPr lang="en-US" sz="2800" dirty="0">
                <a:cs typeface="Times New Roman" pitchFamily="18" charset="0"/>
              </a:rPr>
              <a:t>ultimately use that learning to support other improvement work. </a:t>
            </a:r>
            <a:endParaRPr lang="en-US" sz="2800" dirty="0" smtClean="0">
              <a:cs typeface="Times New Roman" pitchFamily="18" charset="0"/>
            </a:endParaRPr>
          </a:p>
          <a:p>
            <a:pPr marL="400050" lvl="1" indent="0">
              <a:spcAft>
                <a:spcPts val="600"/>
              </a:spcAft>
              <a:buNone/>
              <a:defRPr/>
            </a:pPr>
            <a:r>
              <a:rPr lang="en-US" sz="1200" dirty="0" smtClean="0"/>
              <a:t>The </a:t>
            </a:r>
            <a:r>
              <a:rPr lang="en-US" sz="1200" dirty="0"/>
              <a:t>PROMISES (Proactive Reduction of Outpatient Malpractice: Improving Safety, Efficiency, and Satisfaction) Project was supported by grant number R18HS019508 from the Agency for Healthcare Research and Quality. The content is solely the responsibility of the authors and does not necessarily represent the official views of AHRQ</a:t>
            </a:r>
          </a:p>
          <a:p>
            <a:pPr>
              <a:spcAft>
                <a:spcPts val="600"/>
              </a:spcAft>
              <a:buFont typeface="Arial" panose="020B0604020202020204" pitchFamily="34" charset="0"/>
              <a:buChar char="•"/>
              <a:defRPr/>
            </a:pPr>
            <a:endParaRPr lang="en-US" sz="2800" dirty="0">
              <a:cs typeface="Times New Roman" pitchFamily="18" charset="0"/>
            </a:endParaRPr>
          </a:p>
        </p:txBody>
      </p:sp>
      <p:sp>
        <p:nvSpPr>
          <p:cNvPr id="4" name="Slide Number Placeholder 3"/>
          <p:cNvSpPr>
            <a:spLocks noGrp="1"/>
          </p:cNvSpPr>
          <p:nvPr>
            <p:ph type="sldNum" sz="quarter" idx="12"/>
          </p:nvPr>
        </p:nvSpPr>
        <p:spPr/>
        <p:txBody>
          <a:bodyPr/>
          <a:lstStyle/>
          <a:p>
            <a:endParaRPr lang="en-US" altLang="en-US" dirty="0"/>
          </a:p>
        </p:txBody>
      </p:sp>
    </p:spTree>
    <p:extLst>
      <p:ext uri="{BB962C8B-B14F-4D97-AF65-F5344CB8AC3E}">
        <p14:creationId xmlns:p14="http://schemas.microsoft.com/office/powerpoint/2010/main" val="690475767"/>
      </p:ext>
    </p:extLst>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 </a:t>
            </a:r>
            <a:r>
              <a:rPr lang="en-US" dirty="0" smtClean="0"/>
              <a:t>Focus areas in PROMISES</a:t>
            </a:r>
            <a:endParaRPr lang="en-US" dirty="0"/>
          </a:p>
        </p:txBody>
      </p:sp>
      <p:sp>
        <p:nvSpPr>
          <p:cNvPr id="3" name="Content Placeholder 2"/>
          <p:cNvSpPr>
            <a:spLocks noGrp="1"/>
          </p:cNvSpPr>
          <p:nvPr>
            <p:ph idx="1"/>
          </p:nvPr>
        </p:nvSpPr>
        <p:spPr>
          <a:xfrm>
            <a:off x="457200" y="1524000"/>
            <a:ext cx="8534400" cy="3867150"/>
          </a:xfrm>
        </p:spPr>
        <p:txBody>
          <a:bodyPr>
            <a:normAutofit fontScale="92500" lnSpcReduction="10000"/>
          </a:bodyPr>
          <a:lstStyle/>
          <a:p>
            <a:pPr>
              <a:lnSpc>
                <a:spcPct val="110000"/>
              </a:lnSpc>
              <a:buSzPct val="70000"/>
              <a:buFont typeface="Wingdings" panose="05000000000000000000" pitchFamily="2" charset="2"/>
              <a:buChar char="§"/>
              <a:defRPr/>
            </a:pPr>
            <a:r>
              <a:rPr lang="en-US" dirty="0"/>
              <a:t>Patient Safety Principles and topics</a:t>
            </a:r>
          </a:p>
          <a:p>
            <a:pPr lvl="1">
              <a:lnSpc>
                <a:spcPct val="110000"/>
              </a:lnSpc>
              <a:buSzPct val="70000"/>
              <a:buFont typeface="Wingdings" panose="05000000000000000000" pitchFamily="2" charset="2"/>
              <a:buChar char="§"/>
              <a:defRPr/>
            </a:pPr>
            <a:r>
              <a:rPr lang="en-US" dirty="0"/>
              <a:t>3 priority processes:</a:t>
            </a:r>
          </a:p>
          <a:p>
            <a:pPr lvl="3">
              <a:lnSpc>
                <a:spcPct val="110000"/>
              </a:lnSpc>
              <a:buSzPct val="70000"/>
              <a:buFont typeface="Wingdings" panose="05000000000000000000" pitchFamily="2" charset="2"/>
              <a:buChar char="§"/>
              <a:defRPr/>
            </a:pPr>
            <a:r>
              <a:rPr lang="en-US" sz="2400" dirty="0"/>
              <a:t>Test result management</a:t>
            </a:r>
          </a:p>
          <a:p>
            <a:pPr lvl="3">
              <a:lnSpc>
                <a:spcPct val="110000"/>
              </a:lnSpc>
              <a:buSzPct val="70000"/>
              <a:buFont typeface="Wingdings" panose="05000000000000000000" pitchFamily="2" charset="2"/>
              <a:buChar char="§"/>
              <a:defRPr/>
            </a:pPr>
            <a:r>
              <a:rPr lang="en-US" sz="2400" dirty="0"/>
              <a:t>Referral management</a:t>
            </a:r>
          </a:p>
          <a:p>
            <a:pPr lvl="3">
              <a:lnSpc>
                <a:spcPct val="110000"/>
              </a:lnSpc>
              <a:buSzPct val="70000"/>
              <a:buFont typeface="Wingdings" panose="05000000000000000000" pitchFamily="2" charset="2"/>
              <a:buChar char="§"/>
              <a:defRPr/>
            </a:pPr>
            <a:r>
              <a:rPr lang="en-US" sz="2400" dirty="0"/>
              <a:t>Medication Management</a:t>
            </a:r>
          </a:p>
          <a:p>
            <a:pPr lvl="1">
              <a:lnSpc>
                <a:spcPct val="110000"/>
              </a:lnSpc>
              <a:buSzPct val="70000"/>
              <a:buFont typeface="Wingdings" panose="05000000000000000000" pitchFamily="2" charset="2"/>
              <a:buChar char="§"/>
              <a:defRPr/>
            </a:pPr>
            <a:r>
              <a:rPr lang="en-US" dirty="0" smtClean="0"/>
              <a:t>Communication </a:t>
            </a:r>
            <a:r>
              <a:rPr lang="en-US" dirty="0"/>
              <a:t>– with patients </a:t>
            </a:r>
            <a:r>
              <a:rPr lang="en-US" dirty="0" smtClean="0"/>
              <a:t>&amp; among staff</a:t>
            </a:r>
          </a:p>
          <a:p>
            <a:pPr lvl="1">
              <a:lnSpc>
                <a:spcPct val="110000"/>
              </a:lnSpc>
              <a:buSzPct val="70000"/>
              <a:buFont typeface="Wingdings" panose="05000000000000000000" pitchFamily="2" charset="2"/>
              <a:buChar char="§"/>
              <a:defRPr/>
            </a:pPr>
            <a:r>
              <a:rPr lang="en-US" dirty="0"/>
              <a:t>R</a:t>
            </a:r>
            <a:r>
              <a:rPr lang="en-US" dirty="0" smtClean="0"/>
              <a:t>educe wasted time</a:t>
            </a:r>
            <a:endParaRPr lang="en-US" dirty="0"/>
          </a:p>
          <a:p>
            <a:pPr>
              <a:lnSpc>
                <a:spcPct val="110000"/>
              </a:lnSpc>
              <a:buSzPct val="70000"/>
              <a:buFont typeface="Wingdings" panose="05000000000000000000" pitchFamily="2" charset="2"/>
              <a:buChar char="§"/>
              <a:defRPr/>
            </a:pPr>
            <a:r>
              <a:rPr lang="en-US" dirty="0"/>
              <a:t>Quality Improvement </a:t>
            </a:r>
            <a:r>
              <a:rPr lang="en-US" dirty="0" smtClean="0"/>
              <a:t>techniques</a:t>
            </a:r>
            <a:endParaRPr lang="en-US" dirty="0"/>
          </a:p>
        </p:txBody>
      </p:sp>
      <p:sp>
        <p:nvSpPr>
          <p:cNvPr id="4" name="Slide Number Placeholder 3"/>
          <p:cNvSpPr>
            <a:spLocks noGrp="1"/>
          </p:cNvSpPr>
          <p:nvPr>
            <p:ph type="sldNum" sz="quarter" idx="12"/>
          </p:nvPr>
        </p:nvSpPr>
        <p:spPr/>
        <p:txBody>
          <a:bodyPr/>
          <a:lstStyle/>
          <a:p>
            <a:endParaRPr lang="en-US" altLang="en-US" dirty="0"/>
          </a:p>
        </p:txBody>
      </p:sp>
    </p:spTree>
    <p:extLst>
      <p:ext uri="{BB962C8B-B14F-4D97-AF65-F5344CB8AC3E}">
        <p14:creationId xmlns:p14="http://schemas.microsoft.com/office/powerpoint/2010/main" val="4104175657"/>
      </p:ext>
    </p:extLst>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PROMISES Activities</a:t>
            </a:r>
            <a:endParaRPr lang="en-US" dirty="0"/>
          </a:p>
        </p:txBody>
      </p:sp>
      <p:sp>
        <p:nvSpPr>
          <p:cNvPr id="3" name="Content Placeholder 2"/>
          <p:cNvSpPr>
            <a:spLocks noGrp="1"/>
          </p:cNvSpPr>
          <p:nvPr>
            <p:ph idx="1"/>
          </p:nvPr>
        </p:nvSpPr>
        <p:spPr>
          <a:xfrm>
            <a:off x="304800" y="1676400"/>
            <a:ext cx="8839200" cy="3867150"/>
          </a:xfrm>
        </p:spPr>
        <p:txBody>
          <a:bodyPr>
            <a:normAutofit fontScale="92500" lnSpcReduction="10000"/>
          </a:bodyPr>
          <a:lstStyle/>
          <a:p>
            <a:pPr marL="514350" indent="-514350">
              <a:buFont typeface="+mj-lt"/>
              <a:buAutoNum type="arabicPeriod"/>
            </a:pPr>
            <a:r>
              <a:rPr lang="en-US" dirty="0" smtClean="0"/>
              <a:t>Taught improvement techniques in webinars to improvement teams in the practice</a:t>
            </a:r>
          </a:p>
          <a:p>
            <a:pPr marL="514350" indent="-514350">
              <a:buFont typeface="+mj-lt"/>
              <a:buAutoNum type="arabicPeriod"/>
            </a:pPr>
            <a:r>
              <a:rPr lang="en-US" dirty="0" smtClean="0"/>
              <a:t>Coaches helped teams implement the approach</a:t>
            </a:r>
          </a:p>
          <a:p>
            <a:pPr marL="971550" lvl="1" indent="-514350">
              <a:buFont typeface="+mj-lt"/>
              <a:buAutoNum type="alphaLcPeriod"/>
            </a:pPr>
            <a:r>
              <a:rPr lang="en-US" dirty="0" smtClean="0"/>
              <a:t>Identify problems, understand causes</a:t>
            </a:r>
          </a:p>
          <a:p>
            <a:pPr marL="971550" lvl="1" indent="-514350">
              <a:buFont typeface="+mj-lt"/>
              <a:buAutoNum type="alphaLcPeriod"/>
            </a:pPr>
            <a:r>
              <a:rPr lang="en-US" dirty="0" smtClean="0"/>
              <a:t>Small tests of possible solutions</a:t>
            </a:r>
          </a:p>
          <a:p>
            <a:pPr marL="971550" lvl="1" indent="-514350">
              <a:buFont typeface="+mj-lt"/>
              <a:buAutoNum type="alphaLcPeriod"/>
            </a:pPr>
            <a:r>
              <a:rPr lang="en-US" dirty="0" smtClean="0"/>
              <a:t>Measure/assess results</a:t>
            </a:r>
          </a:p>
          <a:p>
            <a:pPr marL="514350" indent="-514350">
              <a:buFont typeface="+mj-lt"/>
              <a:buAutoNum type="arabicPeriod"/>
            </a:pPr>
            <a:r>
              <a:rPr lang="en-US" dirty="0"/>
              <a:t> </a:t>
            </a:r>
            <a:r>
              <a:rPr lang="en-US" dirty="0" smtClean="0"/>
              <a:t>Community learning sessions to share results among the teams</a:t>
            </a:r>
            <a:endParaRPr lang="en-US" dirty="0"/>
          </a:p>
        </p:txBody>
      </p:sp>
      <p:sp>
        <p:nvSpPr>
          <p:cNvPr id="4" name="Slide Number Placeholder 3"/>
          <p:cNvSpPr>
            <a:spLocks noGrp="1"/>
          </p:cNvSpPr>
          <p:nvPr>
            <p:ph type="sldNum" sz="quarter" idx="12"/>
          </p:nvPr>
        </p:nvSpPr>
        <p:spPr/>
        <p:txBody>
          <a:bodyPr/>
          <a:lstStyle/>
          <a:p>
            <a:endParaRPr lang="en-US" altLang="en-US" dirty="0"/>
          </a:p>
        </p:txBody>
      </p:sp>
    </p:spTree>
    <p:extLst>
      <p:ext uri="{BB962C8B-B14F-4D97-AF65-F5344CB8AC3E}">
        <p14:creationId xmlns:p14="http://schemas.microsoft.com/office/powerpoint/2010/main" val="2447559098"/>
      </p:ext>
    </p:extLst>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Key learning from PROMISES</a:t>
            </a:r>
          </a:p>
        </p:txBody>
      </p:sp>
      <p:sp>
        <p:nvSpPr>
          <p:cNvPr id="3" name="Content Placeholder 2"/>
          <p:cNvSpPr>
            <a:spLocks noGrp="1"/>
          </p:cNvSpPr>
          <p:nvPr>
            <p:ph idx="1"/>
          </p:nvPr>
        </p:nvSpPr>
        <p:spPr/>
        <p:txBody>
          <a:bodyPr/>
          <a:lstStyle/>
          <a:p>
            <a:pPr marL="0" indent="0">
              <a:buNone/>
              <a:defRPr/>
            </a:pPr>
            <a:r>
              <a:rPr lang="en-US" dirty="0"/>
              <a:t>PROMISES demonstrated:</a:t>
            </a:r>
          </a:p>
          <a:p>
            <a:pPr lvl="1">
              <a:spcAft>
                <a:spcPts val="1200"/>
              </a:spcAft>
              <a:buFont typeface="Wingdings" panose="05000000000000000000" pitchFamily="2" charset="2"/>
              <a:buChar char="§"/>
              <a:defRPr/>
            </a:pPr>
            <a:r>
              <a:rPr lang="en-US" dirty="0" smtClean="0"/>
              <a:t>The </a:t>
            </a:r>
            <a:r>
              <a:rPr lang="en-US" dirty="0"/>
              <a:t>importance of </a:t>
            </a:r>
            <a:r>
              <a:rPr lang="en-US" u="sng" dirty="0" smtClean="0"/>
              <a:t>coaches</a:t>
            </a:r>
            <a:r>
              <a:rPr lang="en-US" dirty="0" smtClean="0"/>
              <a:t> </a:t>
            </a:r>
            <a:endParaRPr lang="en-US" dirty="0"/>
          </a:p>
          <a:p>
            <a:pPr lvl="1">
              <a:spcAft>
                <a:spcPts val="1200"/>
              </a:spcAft>
              <a:buFont typeface="Wingdings" panose="05000000000000000000" pitchFamily="2" charset="2"/>
              <a:buChar char="§"/>
              <a:defRPr/>
            </a:pPr>
            <a:r>
              <a:rPr lang="en-US" dirty="0"/>
              <a:t>The power of </a:t>
            </a:r>
            <a:r>
              <a:rPr lang="en-US" u="sng" dirty="0"/>
              <a:t>community learning sessions </a:t>
            </a:r>
          </a:p>
          <a:p>
            <a:pPr lvl="1">
              <a:spcAft>
                <a:spcPts val="1200"/>
              </a:spcAft>
              <a:buFont typeface="Wingdings" panose="05000000000000000000" pitchFamily="2" charset="2"/>
              <a:buChar char="§"/>
              <a:defRPr/>
            </a:pPr>
            <a:r>
              <a:rPr lang="en-US" dirty="0"/>
              <a:t>The </a:t>
            </a:r>
            <a:r>
              <a:rPr lang="en-US" u="sng" dirty="0"/>
              <a:t>critical role of practice managers</a:t>
            </a:r>
            <a:r>
              <a:rPr lang="en-US" dirty="0"/>
              <a:t> </a:t>
            </a:r>
          </a:p>
          <a:p>
            <a:pPr lvl="1">
              <a:spcAft>
                <a:spcPts val="1200"/>
              </a:spcAft>
              <a:buFont typeface="Wingdings" panose="05000000000000000000" pitchFamily="2" charset="2"/>
              <a:buChar char="§"/>
              <a:defRPr/>
            </a:pPr>
            <a:r>
              <a:rPr lang="en-US" dirty="0"/>
              <a:t>The </a:t>
            </a:r>
            <a:r>
              <a:rPr lang="en-US" u="sng" dirty="0"/>
              <a:t>value of small tests of change</a:t>
            </a:r>
            <a:endParaRPr lang="en-US" dirty="0"/>
          </a:p>
          <a:p>
            <a:pPr lvl="1">
              <a:spcAft>
                <a:spcPts val="1200"/>
              </a:spcAft>
              <a:buFont typeface="Wingdings" panose="05000000000000000000" pitchFamily="2" charset="2"/>
              <a:buChar char="§"/>
              <a:defRPr/>
            </a:pPr>
            <a:r>
              <a:rPr lang="en-US" dirty="0"/>
              <a:t>The </a:t>
            </a:r>
            <a:r>
              <a:rPr lang="en-US" u="sng" dirty="0"/>
              <a:t>importance of a physician </a:t>
            </a:r>
            <a:r>
              <a:rPr lang="en-US" u="sng" dirty="0" smtClean="0"/>
              <a:t>champion</a:t>
            </a:r>
            <a:endParaRPr lang="en-US" dirty="0"/>
          </a:p>
        </p:txBody>
      </p:sp>
      <p:sp>
        <p:nvSpPr>
          <p:cNvPr id="4" name="Slide Number Placeholder 3"/>
          <p:cNvSpPr>
            <a:spLocks noGrp="1"/>
          </p:cNvSpPr>
          <p:nvPr>
            <p:ph type="sldNum" sz="quarter" idx="12"/>
          </p:nvPr>
        </p:nvSpPr>
        <p:spPr/>
        <p:txBody>
          <a:bodyPr/>
          <a:lstStyle/>
          <a:p>
            <a:endParaRPr lang="en-US" altLang="en-US" dirty="0"/>
          </a:p>
        </p:txBody>
      </p:sp>
    </p:spTree>
    <p:extLst>
      <p:ext uri="{BB962C8B-B14F-4D97-AF65-F5344CB8AC3E}">
        <p14:creationId xmlns:p14="http://schemas.microsoft.com/office/powerpoint/2010/main" val="2257481122"/>
      </p:ext>
    </p:extLst>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763000" cy="1143000"/>
          </a:xfrm>
        </p:spPr>
        <p:txBody>
          <a:bodyPr>
            <a:normAutofit fontScale="90000"/>
          </a:bodyPr>
          <a:lstStyle/>
          <a:p>
            <a:r>
              <a:rPr lang="en-US" dirty="0"/>
              <a:t>PROMISES </a:t>
            </a:r>
            <a:r>
              <a:rPr lang="en-US" dirty="0" smtClean="0"/>
              <a:t>Results:</a:t>
            </a:r>
            <a:br>
              <a:rPr lang="en-US" dirty="0" smtClean="0"/>
            </a:br>
            <a:r>
              <a:rPr lang="en-US" dirty="0" smtClean="0"/>
              <a:t> </a:t>
            </a:r>
            <a:r>
              <a:rPr lang="en-US" dirty="0"/>
              <a:t>Exit Interviews </a:t>
            </a:r>
          </a:p>
        </p:txBody>
      </p:sp>
      <p:sp>
        <p:nvSpPr>
          <p:cNvPr id="3" name="Content Placeholder 2"/>
          <p:cNvSpPr>
            <a:spLocks noGrp="1"/>
          </p:cNvSpPr>
          <p:nvPr>
            <p:ph idx="1"/>
          </p:nvPr>
        </p:nvSpPr>
        <p:spPr>
          <a:xfrm>
            <a:off x="685800" y="1924050"/>
            <a:ext cx="7772400" cy="3867150"/>
          </a:xfrm>
        </p:spPr>
        <p:txBody>
          <a:bodyPr>
            <a:normAutofit fontScale="92500" lnSpcReduction="20000"/>
          </a:bodyPr>
          <a:lstStyle/>
          <a:p>
            <a:pPr marL="0" indent="0">
              <a:buNone/>
            </a:pPr>
            <a:r>
              <a:rPr lang="en-US" sz="1800" i="1" dirty="0"/>
              <a:t>“Before [PROMISES], … my whole time was spent just putting out fires, not really dealing with what is causing the fires… and now, since PROMISES, my whole approach to it is, "okay let's deal with the immediacy of the problem, but let's look further into how we can prevent this from happening again.”</a:t>
            </a:r>
          </a:p>
          <a:p>
            <a:pPr marL="0" indent="0">
              <a:buNone/>
            </a:pPr>
            <a:endParaRPr lang="en-US" sz="1800" i="1" dirty="0"/>
          </a:p>
          <a:p>
            <a:pPr marL="0" indent="0">
              <a:buNone/>
            </a:pPr>
            <a:r>
              <a:rPr lang="en-US" sz="1800" i="1" dirty="0"/>
              <a:t>“The PROMISES program works. Attacking it in small fundamental bites, and mapping out the process, and finding out where the actual problems are, is a process that I hope everyone learns.”</a:t>
            </a:r>
            <a:endParaRPr lang="en-US" sz="1800" dirty="0"/>
          </a:p>
          <a:p>
            <a:pPr marL="0" indent="0">
              <a:buNone/>
            </a:pPr>
            <a:r>
              <a:rPr lang="en-US" sz="1800" i="1" dirty="0"/>
              <a:t> </a:t>
            </a:r>
            <a:endParaRPr lang="en-US" sz="1800" dirty="0"/>
          </a:p>
          <a:p>
            <a:pPr marL="0" indent="0">
              <a:buNone/>
            </a:pPr>
            <a:r>
              <a:rPr lang="en-US" sz="1800" dirty="0"/>
              <a:t> </a:t>
            </a:r>
            <a:r>
              <a:rPr lang="en-US" sz="1800" b="1" i="1" dirty="0"/>
              <a:t>“As we did it piece by piece… it really wasn't a lot of time and the changes we made were so significant…” </a:t>
            </a:r>
            <a:endParaRPr lang="en-US" sz="1800" b="1" dirty="0"/>
          </a:p>
          <a:p>
            <a:pPr marL="0" indent="0">
              <a:buNone/>
            </a:pPr>
            <a:r>
              <a:rPr lang="en-US" sz="1800" i="1" dirty="0"/>
              <a:t> </a:t>
            </a:r>
            <a:endParaRPr lang="en-US" sz="1800" dirty="0"/>
          </a:p>
          <a:p>
            <a:pPr marL="0" indent="0">
              <a:buNone/>
            </a:pPr>
            <a:r>
              <a:rPr lang="en-US" sz="1800" i="1" dirty="0"/>
              <a:t> “So with [coaches] prompting us, keeping in touch with us, and challenging us as to why we are doing this and all of their support in little slices rather than, ‘here you go, boil the ocean.’” </a:t>
            </a:r>
            <a:endParaRPr lang="en-US" sz="1800" dirty="0"/>
          </a:p>
        </p:txBody>
      </p:sp>
      <p:sp>
        <p:nvSpPr>
          <p:cNvPr id="4" name="Slide Number Placeholder 3"/>
          <p:cNvSpPr>
            <a:spLocks noGrp="1"/>
          </p:cNvSpPr>
          <p:nvPr>
            <p:ph type="sldNum" sz="quarter" idx="12"/>
          </p:nvPr>
        </p:nvSpPr>
        <p:spPr/>
        <p:txBody>
          <a:bodyPr/>
          <a:lstStyle/>
          <a:p>
            <a:endParaRPr lang="en-US" altLang="en-US" dirty="0"/>
          </a:p>
        </p:txBody>
      </p:sp>
    </p:spTree>
    <p:extLst>
      <p:ext uri="{BB962C8B-B14F-4D97-AF65-F5344CB8AC3E}">
        <p14:creationId xmlns:p14="http://schemas.microsoft.com/office/powerpoint/2010/main" val="2560043387"/>
      </p:ext>
    </p:extLst>
  </p:cSld>
  <p:clrMapOvr>
    <a:masterClrMapping/>
  </p:clrMapOvr>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152400"/>
            <a:ext cx="7772400" cy="1143000"/>
          </a:xfrm>
        </p:spPr>
        <p:txBody>
          <a:bodyPr>
            <a:normAutofit fontScale="90000"/>
          </a:bodyPr>
          <a:lstStyle/>
          <a:p>
            <a:r>
              <a:rPr lang="en-US" dirty="0"/>
              <a:t>PROMISES Results: </a:t>
            </a:r>
            <a:r>
              <a:rPr lang="en-US" dirty="0" smtClean="0"/>
              <a:t/>
            </a:r>
            <a:br>
              <a:rPr lang="en-US" dirty="0" smtClean="0"/>
            </a:br>
            <a:r>
              <a:rPr lang="en-US" dirty="0" smtClean="0"/>
              <a:t>Exit </a:t>
            </a:r>
            <a:r>
              <a:rPr lang="en-US" dirty="0"/>
              <a:t>Interviews</a:t>
            </a:r>
          </a:p>
        </p:txBody>
      </p:sp>
      <p:sp>
        <p:nvSpPr>
          <p:cNvPr id="3" name="Content Placeholder 2"/>
          <p:cNvSpPr>
            <a:spLocks noGrp="1"/>
          </p:cNvSpPr>
          <p:nvPr>
            <p:ph idx="1"/>
          </p:nvPr>
        </p:nvSpPr>
        <p:spPr>
          <a:xfrm>
            <a:off x="685800" y="1600200"/>
            <a:ext cx="7772400" cy="3867150"/>
          </a:xfrm>
        </p:spPr>
        <p:txBody>
          <a:bodyPr>
            <a:normAutofit fontScale="92500" lnSpcReduction="10000"/>
          </a:bodyPr>
          <a:lstStyle/>
          <a:p>
            <a:pPr marL="0" indent="0">
              <a:buNone/>
              <a:defRPr/>
            </a:pPr>
            <a:r>
              <a:rPr lang="en-US" sz="1800" i="1" dirty="0"/>
              <a:t>“Seeing all the practices, and having somebody ask the same question that you might have been thinking, was extremely valuable” </a:t>
            </a:r>
            <a:endParaRPr lang="en-US" sz="1800" dirty="0"/>
          </a:p>
          <a:p>
            <a:pPr marL="0" indent="0">
              <a:buNone/>
              <a:defRPr/>
            </a:pPr>
            <a:endParaRPr lang="en-US" sz="1800" i="1" dirty="0"/>
          </a:p>
          <a:p>
            <a:pPr marL="0" indent="0">
              <a:buNone/>
              <a:defRPr/>
            </a:pPr>
            <a:r>
              <a:rPr lang="en-US" sz="1800" i="1" dirty="0"/>
              <a:t>"I think the number one [benefit] was being more aware of the fact that there are areas to change, and number two was this idea of small tests of change can start small. And number three is going back and looking at the change, measuring it and testing it by asking -- did your hypothesis actually work?"</a:t>
            </a:r>
            <a:endParaRPr lang="en-US" sz="1800" dirty="0"/>
          </a:p>
          <a:p>
            <a:pPr marL="0" indent="0">
              <a:buNone/>
              <a:defRPr/>
            </a:pPr>
            <a:r>
              <a:rPr lang="en-US" sz="1800" i="1" dirty="0"/>
              <a:t> </a:t>
            </a:r>
            <a:endParaRPr lang="en-US" sz="1800" dirty="0"/>
          </a:p>
          <a:p>
            <a:pPr marL="0" indent="0">
              <a:buNone/>
              <a:defRPr/>
            </a:pPr>
            <a:r>
              <a:rPr lang="en-US" sz="1800" i="1" dirty="0"/>
              <a:t>"We were able to conquer things that we did not even know existed... that is so wonderful and important in my practice, and I am so grateful for it.”</a:t>
            </a:r>
            <a:endParaRPr lang="en-US" sz="1800" dirty="0"/>
          </a:p>
          <a:p>
            <a:pPr marL="0" indent="0">
              <a:buNone/>
              <a:defRPr/>
            </a:pPr>
            <a:r>
              <a:rPr lang="en-US" sz="1800" i="1" dirty="0"/>
              <a:t> </a:t>
            </a:r>
            <a:endParaRPr lang="en-US" sz="1800" dirty="0"/>
          </a:p>
          <a:p>
            <a:pPr marL="0" indent="0">
              <a:buNone/>
              <a:defRPr/>
            </a:pPr>
            <a:r>
              <a:rPr lang="en-US" sz="1800" i="1" dirty="0"/>
              <a:t>“When you look back now, you think, ‘how did we not do that 18 months ago?’”</a:t>
            </a:r>
            <a:endParaRPr lang="en-US" sz="1800" dirty="0"/>
          </a:p>
          <a:p>
            <a:pPr>
              <a:defRPr/>
            </a:pPr>
            <a:endParaRPr lang="en-US" sz="1800" i="1" dirty="0"/>
          </a:p>
          <a:p>
            <a:pPr marL="0" indent="0">
              <a:buNone/>
              <a:defRPr/>
            </a:pPr>
            <a:r>
              <a:rPr lang="en-US" sz="1800" b="1" i="1" dirty="0" smtClean="0"/>
              <a:t>“...it was incredibly helpful”</a:t>
            </a:r>
            <a:endParaRPr lang="en-US" sz="1800" b="1" i="1" dirty="0"/>
          </a:p>
        </p:txBody>
      </p:sp>
      <p:sp>
        <p:nvSpPr>
          <p:cNvPr id="4" name="Slide Number Placeholder 3"/>
          <p:cNvSpPr>
            <a:spLocks noGrp="1"/>
          </p:cNvSpPr>
          <p:nvPr>
            <p:ph type="sldNum" sz="quarter" idx="12"/>
          </p:nvPr>
        </p:nvSpPr>
        <p:spPr/>
        <p:txBody>
          <a:bodyPr/>
          <a:lstStyle/>
          <a:p>
            <a:endParaRPr lang="en-US" altLang="en-US" dirty="0"/>
          </a:p>
        </p:txBody>
      </p:sp>
    </p:spTree>
    <p:extLst>
      <p:ext uri="{BB962C8B-B14F-4D97-AF65-F5344CB8AC3E}">
        <p14:creationId xmlns:p14="http://schemas.microsoft.com/office/powerpoint/2010/main" val="2985312599"/>
      </p:ext>
    </p:extLst>
  </p:cSld>
  <p:clrMapOvr>
    <a:masterClrMapping/>
  </p:clrMapOvr>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Title 1"/>
          <p:cNvSpPr>
            <a:spLocks noGrp="1"/>
          </p:cNvSpPr>
          <p:nvPr>
            <p:ph type="title"/>
          </p:nvPr>
        </p:nvSpPr>
        <p:spPr>
          <a:xfrm>
            <a:off x="685800" y="152400"/>
            <a:ext cx="7772400" cy="914400"/>
          </a:xfrm>
        </p:spPr>
        <p:txBody>
          <a:bodyPr>
            <a:normAutofit fontScale="90000"/>
          </a:bodyPr>
          <a:lstStyle/>
          <a:p>
            <a:pPr eaLnBrk="1" hangingPunct="1"/>
            <a:r>
              <a:rPr lang="en-US" altLang="en-US" dirty="0" smtClean="0"/>
              <a:t/>
            </a:r>
            <a:br>
              <a:rPr lang="en-US" altLang="en-US" dirty="0" smtClean="0"/>
            </a:br>
            <a:r>
              <a:rPr lang="en-US" altLang="en-US" dirty="0" smtClean="0"/>
              <a:t>PROMISES Results: Chart Review</a:t>
            </a:r>
          </a:p>
        </p:txBody>
      </p:sp>
      <p:sp>
        <p:nvSpPr>
          <p:cNvPr id="25603" name="Content Placeholder 2"/>
          <p:cNvSpPr>
            <a:spLocks noGrp="1"/>
          </p:cNvSpPr>
          <p:nvPr>
            <p:ph idx="1"/>
          </p:nvPr>
        </p:nvSpPr>
        <p:spPr/>
        <p:txBody>
          <a:bodyPr/>
          <a:lstStyle/>
          <a:p>
            <a:pPr eaLnBrk="1" hangingPunct="1">
              <a:lnSpc>
                <a:spcPct val="80000"/>
              </a:lnSpc>
              <a:buFont typeface="Wingdings" panose="05000000000000000000" pitchFamily="2" charset="2"/>
              <a:buChar char="§"/>
            </a:pPr>
            <a:r>
              <a:rPr lang="en-US" altLang="en-US" dirty="0" smtClean="0"/>
              <a:t>Data abstraction tool based on CRICO/</a:t>
            </a:r>
            <a:r>
              <a:rPr lang="en-US" altLang="en-US" dirty="0" err="1" smtClean="0"/>
              <a:t>Coverys</a:t>
            </a:r>
            <a:r>
              <a:rPr lang="en-US" altLang="en-US" dirty="0" smtClean="0"/>
              <a:t> Office Practice Evaluation chart audit tool</a:t>
            </a:r>
          </a:p>
          <a:p>
            <a:pPr eaLnBrk="1" hangingPunct="1">
              <a:lnSpc>
                <a:spcPct val="80000"/>
              </a:lnSpc>
              <a:buFont typeface="Wingdings" panose="05000000000000000000" pitchFamily="2" charset="2"/>
              <a:buChar char="§"/>
            </a:pPr>
            <a:r>
              <a:rPr lang="en-US" altLang="en-US" dirty="0" smtClean="0"/>
              <a:t>Collect information about:</a:t>
            </a:r>
          </a:p>
          <a:p>
            <a:pPr lvl="1" eaLnBrk="1" hangingPunct="1">
              <a:lnSpc>
                <a:spcPct val="80000"/>
              </a:lnSpc>
              <a:buFont typeface="Wingdings" panose="05000000000000000000" pitchFamily="2" charset="2"/>
              <a:buChar char="§"/>
            </a:pPr>
            <a:r>
              <a:rPr lang="en-US" altLang="en-US" dirty="0" smtClean="0"/>
              <a:t>Turnaround times</a:t>
            </a:r>
          </a:p>
          <a:p>
            <a:pPr lvl="1" eaLnBrk="1" hangingPunct="1">
              <a:lnSpc>
                <a:spcPct val="80000"/>
              </a:lnSpc>
              <a:buFont typeface="Wingdings" panose="05000000000000000000" pitchFamily="2" charset="2"/>
              <a:buChar char="§"/>
            </a:pPr>
            <a:r>
              <a:rPr lang="en-US" altLang="en-US" dirty="0" smtClean="0"/>
              <a:t>Documentation and completion of plans</a:t>
            </a:r>
          </a:p>
          <a:p>
            <a:pPr lvl="1" eaLnBrk="1" hangingPunct="1">
              <a:lnSpc>
                <a:spcPct val="80000"/>
              </a:lnSpc>
              <a:buFont typeface="Wingdings" panose="05000000000000000000" pitchFamily="2" charset="2"/>
              <a:buChar char="§"/>
            </a:pPr>
            <a:r>
              <a:rPr lang="en-US" altLang="en-US" dirty="0" smtClean="0"/>
              <a:t>Patient notification</a:t>
            </a:r>
          </a:p>
          <a:p>
            <a:pPr lvl="1" eaLnBrk="1" hangingPunct="1">
              <a:lnSpc>
                <a:spcPct val="80000"/>
              </a:lnSpc>
              <a:buFont typeface="Wingdings" panose="05000000000000000000" pitchFamily="2" charset="2"/>
              <a:buChar char="§"/>
            </a:pPr>
            <a:r>
              <a:rPr lang="en-US" altLang="en-US" dirty="0" smtClean="0"/>
              <a:t>Medication safety and management</a:t>
            </a:r>
          </a:p>
          <a:p>
            <a:pPr lvl="1" eaLnBrk="1" hangingPunct="1">
              <a:lnSpc>
                <a:spcPct val="80000"/>
              </a:lnSpc>
              <a:buFont typeface="Wingdings" panose="05000000000000000000" pitchFamily="2" charset="2"/>
              <a:buChar char="§"/>
            </a:pPr>
            <a:r>
              <a:rPr lang="en-US" altLang="en-US" dirty="0" smtClean="0"/>
              <a:t>High Risk Referral </a:t>
            </a:r>
          </a:p>
        </p:txBody>
      </p:sp>
      <p:sp>
        <p:nvSpPr>
          <p:cNvPr id="10" name="Slide Number Placeholder 9"/>
          <p:cNvSpPr txBox="1">
            <a:spLocks noGrp="1"/>
          </p:cNvSpPr>
          <p:nvPr/>
        </p:nvSpPr>
        <p:spPr>
          <a:xfrm>
            <a:off x="6553200" y="6356350"/>
            <a:ext cx="2133600" cy="365125"/>
          </a:xfrm>
          <a:prstGeom prst="rect">
            <a:avLst/>
          </a:prstGeom>
          <a:noFill/>
        </p:spPr>
        <p:txBody>
          <a:bodyPr anchor="ctr"/>
          <a:lstStyle/>
          <a:p>
            <a:pPr algn="r" eaLnBrk="0" fontAlgn="auto" hangingPunct="0">
              <a:spcBef>
                <a:spcPts val="0"/>
              </a:spcBef>
              <a:spcAft>
                <a:spcPts val="0"/>
              </a:spcAft>
              <a:defRPr/>
            </a:pPr>
            <a:fld id="{8F344C10-6BB3-457C-B6FB-728F54F14660}" type="slidenum">
              <a:rPr lang="en-US" sz="1200">
                <a:solidFill>
                  <a:schemeClr val="tx1">
                    <a:tint val="75000"/>
                  </a:schemeClr>
                </a:solidFill>
                <a:latin typeface="+mn-lt"/>
                <a:cs typeface="Arial" charset="0"/>
              </a:rPr>
              <a:pPr algn="r" eaLnBrk="0" fontAlgn="auto" hangingPunct="0">
                <a:spcBef>
                  <a:spcPts val="0"/>
                </a:spcBef>
                <a:spcAft>
                  <a:spcPts val="0"/>
                </a:spcAft>
                <a:defRPr/>
              </a:pPr>
              <a:t>71</a:t>
            </a:fld>
            <a:endParaRPr lang="en-US" sz="1200" dirty="0">
              <a:solidFill>
                <a:schemeClr val="tx1">
                  <a:tint val="75000"/>
                </a:schemeClr>
              </a:solidFill>
              <a:latin typeface="+mn-lt"/>
              <a:cs typeface="Arial" charset="0"/>
            </a:endParaRPr>
          </a:p>
        </p:txBody>
      </p:sp>
    </p:spTree>
    <p:extLst>
      <p:ext uri="{BB962C8B-B14F-4D97-AF65-F5344CB8AC3E}">
        <p14:creationId xmlns:p14="http://schemas.microsoft.com/office/powerpoint/2010/main" val="1787873598"/>
      </p:ext>
    </p:extLst>
  </p:cSld>
  <p:clrMapOvr>
    <a:masterClrMapping/>
  </p:clrMapOvr>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bwMode="auto">
          <a:xfrm>
            <a:off x="148856" y="1504950"/>
            <a:ext cx="8991600" cy="5353050"/>
          </a:xfrm>
          <a:prstGeom prst="rect">
            <a:avLst/>
          </a:prstGeom>
          <a:solidFill>
            <a:schemeClr val="bg1"/>
          </a:solidFill>
          <a:ln w="9525" cap="flat" cmpd="sng" algn="ctr">
            <a:solidFill>
              <a:schemeClr val="bg1"/>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smtClean="0">
              <a:ln>
                <a:noFill/>
              </a:ln>
              <a:solidFill>
                <a:schemeClr val="tx1"/>
              </a:solidFill>
              <a:effectLst/>
              <a:latin typeface="Times New Roman" pitchFamily="18" charset="0"/>
            </a:endParaRPr>
          </a:p>
        </p:txBody>
      </p:sp>
      <p:sp>
        <p:nvSpPr>
          <p:cNvPr id="26626" name="AutoShape 20"/>
          <p:cNvSpPr>
            <a:spLocks noChangeArrowheads="1"/>
          </p:cNvSpPr>
          <p:nvPr/>
        </p:nvSpPr>
        <p:spPr bwMode="auto">
          <a:xfrm>
            <a:off x="5791200" y="1504950"/>
            <a:ext cx="2819400" cy="2514600"/>
          </a:xfrm>
          <a:prstGeom prst="flowChartDocument">
            <a:avLst/>
          </a:prstGeom>
          <a:solidFill>
            <a:srgbClr val="CCFFFF"/>
          </a:solidFill>
          <a:ln w="9525" algn="ctr">
            <a:solidFill>
              <a:schemeClr val="tx1"/>
            </a:solidFill>
            <a:miter lim="800000"/>
            <a:headEnd/>
            <a:tailEnd/>
          </a:ln>
        </p:spPr>
        <p:txBody>
          <a:bodyPr wrap="none" anchor="ctr"/>
          <a:lstStyle>
            <a:lvl1pPr eaLnBrk="0" hangingPunct="0">
              <a:spcBef>
                <a:spcPct val="20000"/>
              </a:spcBef>
              <a:buClr>
                <a:schemeClr val="folHlink"/>
              </a:buClr>
              <a:buSzPct val="70000"/>
              <a:buFont typeface="Wingdings" pitchFamily="2" charset="2"/>
              <a:buChar char="l"/>
              <a:defRPr sz="3000">
                <a:solidFill>
                  <a:schemeClr val="tx1"/>
                </a:solidFill>
                <a:latin typeface="Times New Roman" pitchFamily="18" charset="0"/>
              </a:defRPr>
            </a:lvl1pPr>
            <a:lvl2pPr marL="742950" indent="-285750" eaLnBrk="0" hangingPunct="0">
              <a:spcBef>
                <a:spcPct val="20000"/>
              </a:spcBef>
              <a:buClr>
                <a:schemeClr val="folHlink"/>
              </a:buClr>
              <a:buSzPct val="70000"/>
              <a:buFont typeface="Wingdings" pitchFamily="2" charset="2"/>
              <a:buChar char="l"/>
              <a:defRPr sz="2600">
                <a:solidFill>
                  <a:schemeClr val="tx1"/>
                </a:solidFill>
                <a:latin typeface="Times New Roman" pitchFamily="18" charset="0"/>
              </a:defRPr>
            </a:lvl2pPr>
            <a:lvl3pPr marL="1143000" indent="-228600" eaLnBrk="0" hangingPunct="0">
              <a:spcBef>
                <a:spcPct val="20000"/>
              </a:spcBef>
              <a:buClr>
                <a:schemeClr val="folHlink"/>
              </a:buClr>
              <a:buSzPct val="70000"/>
              <a:buFont typeface="Wingdings" pitchFamily="2" charset="2"/>
              <a:buChar char="l"/>
              <a:defRPr sz="2300">
                <a:solidFill>
                  <a:schemeClr val="tx1"/>
                </a:solidFill>
                <a:latin typeface="Times New Roman" pitchFamily="18" charset="0"/>
              </a:defRPr>
            </a:lvl3pPr>
            <a:lvl4pPr marL="1600200" indent="-228600" eaLnBrk="0" hangingPunct="0">
              <a:spcBef>
                <a:spcPct val="20000"/>
              </a:spcBef>
              <a:buClr>
                <a:schemeClr val="folHlink"/>
              </a:buClr>
              <a:buSzPct val="70000"/>
              <a:buFont typeface="Wingdings" pitchFamily="2" charset="2"/>
              <a:buChar char="§"/>
              <a:defRPr sz="2000">
                <a:solidFill>
                  <a:schemeClr val="tx1"/>
                </a:solidFill>
                <a:latin typeface="Times New Roman" pitchFamily="18" charset="0"/>
              </a:defRPr>
            </a:lvl4pPr>
            <a:lvl5pPr marL="2057400" indent="-228600" eaLnBrk="0" hangingPunct="0">
              <a:spcBef>
                <a:spcPct val="20000"/>
              </a:spcBef>
              <a:buClr>
                <a:schemeClr val="folHlink"/>
              </a:buClr>
              <a:buSzPct val="70000"/>
              <a:buFont typeface="Wingdings" pitchFamily="2" charset="2"/>
              <a:buChar char="§"/>
              <a:defRPr sz="2000">
                <a:solidFill>
                  <a:schemeClr val="tx1"/>
                </a:solidFill>
                <a:latin typeface="Times New Roman" pitchFamily="18" charset="0"/>
              </a:defRPr>
            </a:lvl5pPr>
            <a:lvl6pPr marL="2514600" indent="-228600" eaLnBrk="0" fontAlgn="base" hangingPunct="0">
              <a:spcBef>
                <a:spcPct val="20000"/>
              </a:spcBef>
              <a:spcAft>
                <a:spcPct val="0"/>
              </a:spcAft>
              <a:buClr>
                <a:schemeClr val="folHlink"/>
              </a:buClr>
              <a:buSzPct val="70000"/>
              <a:buFont typeface="Wingdings" pitchFamily="2" charset="2"/>
              <a:buChar char="§"/>
              <a:defRPr sz="2000">
                <a:solidFill>
                  <a:schemeClr val="tx1"/>
                </a:solidFill>
                <a:latin typeface="Times New Roman" pitchFamily="18" charset="0"/>
              </a:defRPr>
            </a:lvl6pPr>
            <a:lvl7pPr marL="2971800" indent="-228600" eaLnBrk="0" fontAlgn="base" hangingPunct="0">
              <a:spcBef>
                <a:spcPct val="20000"/>
              </a:spcBef>
              <a:spcAft>
                <a:spcPct val="0"/>
              </a:spcAft>
              <a:buClr>
                <a:schemeClr val="folHlink"/>
              </a:buClr>
              <a:buSzPct val="70000"/>
              <a:buFont typeface="Wingdings" pitchFamily="2" charset="2"/>
              <a:buChar char="§"/>
              <a:defRPr sz="2000">
                <a:solidFill>
                  <a:schemeClr val="tx1"/>
                </a:solidFill>
                <a:latin typeface="Times New Roman" pitchFamily="18" charset="0"/>
              </a:defRPr>
            </a:lvl7pPr>
            <a:lvl8pPr marL="3429000" indent="-228600" eaLnBrk="0" fontAlgn="base" hangingPunct="0">
              <a:spcBef>
                <a:spcPct val="20000"/>
              </a:spcBef>
              <a:spcAft>
                <a:spcPct val="0"/>
              </a:spcAft>
              <a:buClr>
                <a:schemeClr val="folHlink"/>
              </a:buClr>
              <a:buSzPct val="70000"/>
              <a:buFont typeface="Wingdings" pitchFamily="2" charset="2"/>
              <a:buChar char="§"/>
              <a:defRPr sz="2000">
                <a:solidFill>
                  <a:schemeClr val="tx1"/>
                </a:solidFill>
                <a:latin typeface="Times New Roman" pitchFamily="18" charset="0"/>
              </a:defRPr>
            </a:lvl8pPr>
            <a:lvl9pPr marL="3886200" indent="-228600" eaLnBrk="0" fontAlgn="base" hangingPunct="0">
              <a:spcBef>
                <a:spcPct val="20000"/>
              </a:spcBef>
              <a:spcAft>
                <a:spcPct val="0"/>
              </a:spcAft>
              <a:buClr>
                <a:schemeClr val="folHlink"/>
              </a:buClr>
              <a:buSzPct val="70000"/>
              <a:buFont typeface="Wingdings" pitchFamily="2" charset="2"/>
              <a:buChar char="§"/>
              <a:defRPr sz="2000">
                <a:solidFill>
                  <a:schemeClr val="tx1"/>
                </a:solidFill>
                <a:latin typeface="Times New Roman" pitchFamily="18" charset="0"/>
              </a:defRPr>
            </a:lvl9pPr>
          </a:lstStyle>
          <a:p>
            <a:pPr algn="ctr" eaLnBrk="1" hangingPunct="1">
              <a:spcBef>
                <a:spcPct val="0"/>
              </a:spcBef>
              <a:buClrTx/>
              <a:buSzTx/>
              <a:buFontTx/>
              <a:buNone/>
            </a:pPr>
            <a:endParaRPr lang="en-US" altLang="en-US" sz="1600">
              <a:latin typeface="Arial" pitchFamily="34" charset="0"/>
            </a:endParaRPr>
          </a:p>
        </p:txBody>
      </p:sp>
      <p:sp>
        <p:nvSpPr>
          <p:cNvPr id="26627" name="Text Box 22"/>
          <p:cNvSpPr txBox="1">
            <a:spLocks noChangeArrowheads="1"/>
          </p:cNvSpPr>
          <p:nvPr/>
        </p:nvSpPr>
        <p:spPr bwMode="auto">
          <a:xfrm>
            <a:off x="5791200" y="1565275"/>
            <a:ext cx="2819400" cy="2073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folHlink"/>
              </a:buClr>
              <a:buSzPct val="70000"/>
              <a:buFont typeface="Wingdings" pitchFamily="2" charset="2"/>
              <a:buChar char="l"/>
              <a:defRPr sz="3000">
                <a:solidFill>
                  <a:schemeClr val="tx1"/>
                </a:solidFill>
                <a:latin typeface="Times New Roman" pitchFamily="18" charset="0"/>
              </a:defRPr>
            </a:lvl1pPr>
            <a:lvl2pPr marL="742950" indent="-285750" eaLnBrk="0" hangingPunct="0">
              <a:spcBef>
                <a:spcPct val="20000"/>
              </a:spcBef>
              <a:buClr>
                <a:schemeClr val="folHlink"/>
              </a:buClr>
              <a:buSzPct val="70000"/>
              <a:buFont typeface="Wingdings" pitchFamily="2" charset="2"/>
              <a:buChar char="l"/>
              <a:defRPr sz="2600">
                <a:solidFill>
                  <a:schemeClr val="tx1"/>
                </a:solidFill>
                <a:latin typeface="Times New Roman" pitchFamily="18" charset="0"/>
              </a:defRPr>
            </a:lvl2pPr>
            <a:lvl3pPr marL="1143000" indent="-228600" eaLnBrk="0" hangingPunct="0">
              <a:spcBef>
                <a:spcPct val="20000"/>
              </a:spcBef>
              <a:buClr>
                <a:schemeClr val="folHlink"/>
              </a:buClr>
              <a:buSzPct val="70000"/>
              <a:buFont typeface="Wingdings" pitchFamily="2" charset="2"/>
              <a:buChar char="l"/>
              <a:defRPr sz="2300">
                <a:solidFill>
                  <a:schemeClr val="tx1"/>
                </a:solidFill>
                <a:latin typeface="Times New Roman" pitchFamily="18" charset="0"/>
              </a:defRPr>
            </a:lvl3pPr>
            <a:lvl4pPr marL="1600200" indent="-228600" eaLnBrk="0" hangingPunct="0">
              <a:spcBef>
                <a:spcPct val="20000"/>
              </a:spcBef>
              <a:buClr>
                <a:schemeClr val="folHlink"/>
              </a:buClr>
              <a:buSzPct val="70000"/>
              <a:buFont typeface="Wingdings" pitchFamily="2" charset="2"/>
              <a:buChar char="§"/>
              <a:defRPr sz="2000">
                <a:solidFill>
                  <a:schemeClr val="tx1"/>
                </a:solidFill>
                <a:latin typeface="Times New Roman" pitchFamily="18" charset="0"/>
              </a:defRPr>
            </a:lvl4pPr>
            <a:lvl5pPr marL="2057400" indent="-228600" eaLnBrk="0" hangingPunct="0">
              <a:spcBef>
                <a:spcPct val="20000"/>
              </a:spcBef>
              <a:buClr>
                <a:schemeClr val="folHlink"/>
              </a:buClr>
              <a:buSzPct val="70000"/>
              <a:buFont typeface="Wingdings" pitchFamily="2" charset="2"/>
              <a:buChar char="§"/>
              <a:defRPr sz="2000">
                <a:solidFill>
                  <a:schemeClr val="tx1"/>
                </a:solidFill>
                <a:latin typeface="Times New Roman" pitchFamily="18" charset="0"/>
              </a:defRPr>
            </a:lvl5pPr>
            <a:lvl6pPr marL="2514600" indent="-228600" eaLnBrk="0" fontAlgn="base" hangingPunct="0">
              <a:spcBef>
                <a:spcPct val="20000"/>
              </a:spcBef>
              <a:spcAft>
                <a:spcPct val="0"/>
              </a:spcAft>
              <a:buClr>
                <a:schemeClr val="folHlink"/>
              </a:buClr>
              <a:buSzPct val="70000"/>
              <a:buFont typeface="Wingdings" pitchFamily="2" charset="2"/>
              <a:buChar char="§"/>
              <a:defRPr sz="2000">
                <a:solidFill>
                  <a:schemeClr val="tx1"/>
                </a:solidFill>
                <a:latin typeface="Times New Roman" pitchFamily="18" charset="0"/>
              </a:defRPr>
            </a:lvl6pPr>
            <a:lvl7pPr marL="2971800" indent="-228600" eaLnBrk="0" fontAlgn="base" hangingPunct="0">
              <a:spcBef>
                <a:spcPct val="20000"/>
              </a:spcBef>
              <a:spcAft>
                <a:spcPct val="0"/>
              </a:spcAft>
              <a:buClr>
                <a:schemeClr val="folHlink"/>
              </a:buClr>
              <a:buSzPct val="70000"/>
              <a:buFont typeface="Wingdings" pitchFamily="2" charset="2"/>
              <a:buChar char="§"/>
              <a:defRPr sz="2000">
                <a:solidFill>
                  <a:schemeClr val="tx1"/>
                </a:solidFill>
                <a:latin typeface="Times New Roman" pitchFamily="18" charset="0"/>
              </a:defRPr>
            </a:lvl7pPr>
            <a:lvl8pPr marL="3429000" indent="-228600" eaLnBrk="0" fontAlgn="base" hangingPunct="0">
              <a:spcBef>
                <a:spcPct val="20000"/>
              </a:spcBef>
              <a:spcAft>
                <a:spcPct val="0"/>
              </a:spcAft>
              <a:buClr>
                <a:schemeClr val="folHlink"/>
              </a:buClr>
              <a:buSzPct val="70000"/>
              <a:buFont typeface="Wingdings" pitchFamily="2" charset="2"/>
              <a:buChar char="§"/>
              <a:defRPr sz="2000">
                <a:solidFill>
                  <a:schemeClr val="tx1"/>
                </a:solidFill>
                <a:latin typeface="Times New Roman" pitchFamily="18" charset="0"/>
              </a:defRPr>
            </a:lvl8pPr>
            <a:lvl9pPr marL="3886200" indent="-228600" eaLnBrk="0" fontAlgn="base" hangingPunct="0">
              <a:spcBef>
                <a:spcPct val="20000"/>
              </a:spcBef>
              <a:spcAft>
                <a:spcPct val="0"/>
              </a:spcAft>
              <a:buClr>
                <a:schemeClr val="folHlink"/>
              </a:buClr>
              <a:buSzPct val="70000"/>
              <a:buFont typeface="Wingdings" pitchFamily="2" charset="2"/>
              <a:buChar char="§"/>
              <a:defRPr sz="2000">
                <a:solidFill>
                  <a:schemeClr val="tx1"/>
                </a:solidFill>
                <a:latin typeface="Times New Roman" pitchFamily="18" charset="0"/>
              </a:defRPr>
            </a:lvl9pPr>
          </a:lstStyle>
          <a:p>
            <a:pPr algn="ctr" eaLnBrk="1" hangingPunct="1">
              <a:spcBef>
                <a:spcPct val="50000"/>
              </a:spcBef>
              <a:buClrTx/>
              <a:buSzTx/>
              <a:buFontTx/>
              <a:buNone/>
            </a:pPr>
            <a:r>
              <a:rPr lang="en-US" altLang="en-US" sz="2000">
                <a:latin typeface="Calibri" pitchFamily="34" charset="0"/>
              </a:rPr>
              <a:t>Results that Flag Charts</a:t>
            </a:r>
          </a:p>
          <a:p>
            <a:pPr algn="ctr" eaLnBrk="1" hangingPunct="1">
              <a:spcBef>
                <a:spcPct val="50000"/>
              </a:spcBef>
              <a:buClrTx/>
              <a:buSzTx/>
              <a:buFontTx/>
              <a:buNone/>
            </a:pPr>
            <a:r>
              <a:rPr lang="en-US" altLang="en-US" sz="2000">
                <a:latin typeface="Calibri" pitchFamily="34" charset="0"/>
              </a:rPr>
              <a:t>PSA &gt; 5.0</a:t>
            </a:r>
          </a:p>
          <a:p>
            <a:pPr algn="ctr" eaLnBrk="1" hangingPunct="1">
              <a:spcBef>
                <a:spcPct val="0"/>
              </a:spcBef>
              <a:buClrTx/>
              <a:buSzTx/>
              <a:buFontTx/>
              <a:buNone/>
            </a:pPr>
            <a:r>
              <a:rPr lang="en-US" altLang="en-US" sz="2000">
                <a:latin typeface="Calibri" pitchFamily="34" charset="0"/>
              </a:rPr>
              <a:t>TSH &gt; 10</a:t>
            </a:r>
          </a:p>
          <a:p>
            <a:pPr algn="ctr" eaLnBrk="1" hangingPunct="1">
              <a:spcBef>
                <a:spcPct val="0"/>
              </a:spcBef>
              <a:buClrTx/>
              <a:buSzTx/>
              <a:buFontTx/>
              <a:buNone/>
            </a:pPr>
            <a:r>
              <a:rPr lang="en-US" altLang="en-US" sz="2000">
                <a:latin typeface="Calibri" pitchFamily="34" charset="0"/>
              </a:rPr>
              <a:t>INR &gt; 4.0</a:t>
            </a:r>
          </a:p>
          <a:p>
            <a:pPr algn="ctr" eaLnBrk="1" hangingPunct="1">
              <a:spcBef>
                <a:spcPct val="0"/>
              </a:spcBef>
              <a:buClrTx/>
              <a:buSzTx/>
              <a:buFontTx/>
              <a:buNone/>
            </a:pPr>
            <a:r>
              <a:rPr lang="en-US" altLang="en-US" sz="2000">
                <a:latin typeface="Calibri" pitchFamily="34" charset="0"/>
              </a:rPr>
              <a:t>Cr &gt; 1.8</a:t>
            </a:r>
          </a:p>
          <a:p>
            <a:pPr algn="ctr" eaLnBrk="1" hangingPunct="1">
              <a:spcBef>
                <a:spcPct val="0"/>
              </a:spcBef>
              <a:buClrTx/>
              <a:buSzTx/>
              <a:buFontTx/>
              <a:buNone/>
            </a:pPr>
            <a:r>
              <a:rPr lang="en-US" altLang="en-US" sz="2000">
                <a:latin typeface="Calibri" pitchFamily="34" charset="0"/>
              </a:rPr>
              <a:t>K</a:t>
            </a:r>
            <a:r>
              <a:rPr lang="en-US" altLang="en-US" sz="2000" baseline="30000">
                <a:latin typeface="Calibri" pitchFamily="34" charset="0"/>
              </a:rPr>
              <a:t>+</a:t>
            </a:r>
            <a:r>
              <a:rPr lang="en-US" altLang="en-US" sz="2000">
                <a:latin typeface="Calibri" pitchFamily="34" charset="0"/>
              </a:rPr>
              <a:t> &gt; 5.4</a:t>
            </a:r>
          </a:p>
        </p:txBody>
      </p:sp>
      <p:sp>
        <p:nvSpPr>
          <p:cNvPr id="26628" name="AutoShape 15"/>
          <p:cNvSpPr>
            <a:spLocks noChangeArrowheads="1"/>
          </p:cNvSpPr>
          <p:nvPr/>
        </p:nvSpPr>
        <p:spPr bwMode="auto">
          <a:xfrm>
            <a:off x="4933950" y="4152900"/>
            <a:ext cx="3581400" cy="2286000"/>
          </a:xfrm>
          <a:prstGeom prst="flowChartAlternateProcess">
            <a:avLst/>
          </a:prstGeom>
          <a:solidFill>
            <a:srgbClr val="CCFFFF"/>
          </a:solidFill>
          <a:ln w="9525" algn="ctr">
            <a:solidFill>
              <a:schemeClr val="tx1"/>
            </a:solidFill>
            <a:miter lim="800000"/>
            <a:headEnd/>
            <a:tailEnd/>
          </a:ln>
        </p:spPr>
        <p:txBody>
          <a:bodyPr wrap="none" anchor="ctr"/>
          <a:lstStyle>
            <a:lvl1pPr eaLnBrk="0" hangingPunct="0">
              <a:spcBef>
                <a:spcPct val="20000"/>
              </a:spcBef>
              <a:buClr>
                <a:schemeClr val="folHlink"/>
              </a:buClr>
              <a:buSzPct val="70000"/>
              <a:buFont typeface="Wingdings" pitchFamily="2" charset="2"/>
              <a:buChar char="l"/>
              <a:defRPr sz="3000">
                <a:solidFill>
                  <a:schemeClr val="tx1"/>
                </a:solidFill>
                <a:latin typeface="Times New Roman" pitchFamily="18" charset="0"/>
              </a:defRPr>
            </a:lvl1pPr>
            <a:lvl2pPr marL="742950" indent="-285750" eaLnBrk="0" hangingPunct="0">
              <a:spcBef>
                <a:spcPct val="20000"/>
              </a:spcBef>
              <a:buClr>
                <a:schemeClr val="folHlink"/>
              </a:buClr>
              <a:buSzPct val="70000"/>
              <a:buFont typeface="Wingdings" pitchFamily="2" charset="2"/>
              <a:buChar char="l"/>
              <a:defRPr sz="2600">
                <a:solidFill>
                  <a:schemeClr val="tx1"/>
                </a:solidFill>
                <a:latin typeface="Times New Roman" pitchFamily="18" charset="0"/>
              </a:defRPr>
            </a:lvl2pPr>
            <a:lvl3pPr marL="1143000" indent="-228600" eaLnBrk="0" hangingPunct="0">
              <a:spcBef>
                <a:spcPct val="20000"/>
              </a:spcBef>
              <a:buClr>
                <a:schemeClr val="folHlink"/>
              </a:buClr>
              <a:buSzPct val="70000"/>
              <a:buFont typeface="Wingdings" pitchFamily="2" charset="2"/>
              <a:buChar char="l"/>
              <a:defRPr sz="2300">
                <a:solidFill>
                  <a:schemeClr val="tx1"/>
                </a:solidFill>
                <a:latin typeface="Times New Roman" pitchFamily="18" charset="0"/>
              </a:defRPr>
            </a:lvl3pPr>
            <a:lvl4pPr marL="1600200" indent="-228600" eaLnBrk="0" hangingPunct="0">
              <a:spcBef>
                <a:spcPct val="20000"/>
              </a:spcBef>
              <a:buClr>
                <a:schemeClr val="folHlink"/>
              </a:buClr>
              <a:buSzPct val="70000"/>
              <a:buFont typeface="Wingdings" pitchFamily="2" charset="2"/>
              <a:buChar char="§"/>
              <a:defRPr sz="2000">
                <a:solidFill>
                  <a:schemeClr val="tx1"/>
                </a:solidFill>
                <a:latin typeface="Times New Roman" pitchFamily="18" charset="0"/>
              </a:defRPr>
            </a:lvl4pPr>
            <a:lvl5pPr marL="2057400" indent="-228600" eaLnBrk="0" hangingPunct="0">
              <a:spcBef>
                <a:spcPct val="20000"/>
              </a:spcBef>
              <a:buClr>
                <a:schemeClr val="folHlink"/>
              </a:buClr>
              <a:buSzPct val="70000"/>
              <a:buFont typeface="Wingdings" pitchFamily="2" charset="2"/>
              <a:buChar char="§"/>
              <a:defRPr sz="2000">
                <a:solidFill>
                  <a:schemeClr val="tx1"/>
                </a:solidFill>
                <a:latin typeface="Times New Roman" pitchFamily="18" charset="0"/>
              </a:defRPr>
            </a:lvl5pPr>
            <a:lvl6pPr marL="2514600" indent="-228600" eaLnBrk="0" fontAlgn="base" hangingPunct="0">
              <a:spcBef>
                <a:spcPct val="20000"/>
              </a:spcBef>
              <a:spcAft>
                <a:spcPct val="0"/>
              </a:spcAft>
              <a:buClr>
                <a:schemeClr val="folHlink"/>
              </a:buClr>
              <a:buSzPct val="70000"/>
              <a:buFont typeface="Wingdings" pitchFamily="2" charset="2"/>
              <a:buChar char="§"/>
              <a:defRPr sz="2000">
                <a:solidFill>
                  <a:schemeClr val="tx1"/>
                </a:solidFill>
                <a:latin typeface="Times New Roman" pitchFamily="18" charset="0"/>
              </a:defRPr>
            </a:lvl6pPr>
            <a:lvl7pPr marL="2971800" indent="-228600" eaLnBrk="0" fontAlgn="base" hangingPunct="0">
              <a:spcBef>
                <a:spcPct val="20000"/>
              </a:spcBef>
              <a:spcAft>
                <a:spcPct val="0"/>
              </a:spcAft>
              <a:buClr>
                <a:schemeClr val="folHlink"/>
              </a:buClr>
              <a:buSzPct val="70000"/>
              <a:buFont typeface="Wingdings" pitchFamily="2" charset="2"/>
              <a:buChar char="§"/>
              <a:defRPr sz="2000">
                <a:solidFill>
                  <a:schemeClr val="tx1"/>
                </a:solidFill>
                <a:latin typeface="Times New Roman" pitchFamily="18" charset="0"/>
              </a:defRPr>
            </a:lvl7pPr>
            <a:lvl8pPr marL="3429000" indent="-228600" eaLnBrk="0" fontAlgn="base" hangingPunct="0">
              <a:spcBef>
                <a:spcPct val="20000"/>
              </a:spcBef>
              <a:spcAft>
                <a:spcPct val="0"/>
              </a:spcAft>
              <a:buClr>
                <a:schemeClr val="folHlink"/>
              </a:buClr>
              <a:buSzPct val="70000"/>
              <a:buFont typeface="Wingdings" pitchFamily="2" charset="2"/>
              <a:buChar char="§"/>
              <a:defRPr sz="2000">
                <a:solidFill>
                  <a:schemeClr val="tx1"/>
                </a:solidFill>
                <a:latin typeface="Times New Roman" pitchFamily="18" charset="0"/>
              </a:defRPr>
            </a:lvl8pPr>
            <a:lvl9pPr marL="3886200" indent="-228600" eaLnBrk="0" fontAlgn="base" hangingPunct="0">
              <a:spcBef>
                <a:spcPct val="20000"/>
              </a:spcBef>
              <a:spcAft>
                <a:spcPct val="0"/>
              </a:spcAft>
              <a:buClr>
                <a:schemeClr val="folHlink"/>
              </a:buClr>
              <a:buSzPct val="70000"/>
              <a:buFont typeface="Wingdings" pitchFamily="2" charset="2"/>
              <a:buChar char="§"/>
              <a:defRPr sz="2000">
                <a:solidFill>
                  <a:schemeClr val="tx1"/>
                </a:solidFill>
                <a:latin typeface="Times New Roman" pitchFamily="18" charset="0"/>
              </a:defRPr>
            </a:lvl9pPr>
          </a:lstStyle>
          <a:p>
            <a:pPr algn="ctr" eaLnBrk="1" hangingPunct="1">
              <a:spcBef>
                <a:spcPct val="0"/>
              </a:spcBef>
              <a:buClrTx/>
              <a:buSzTx/>
              <a:buFontTx/>
              <a:buNone/>
            </a:pPr>
            <a:endParaRPr lang="en-US" altLang="en-US" sz="1600">
              <a:latin typeface="Arial" pitchFamily="34" charset="0"/>
            </a:endParaRPr>
          </a:p>
        </p:txBody>
      </p:sp>
      <p:sp>
        <p:nvSpPr>
          <p:cNvPr id="26629" name="AutoShape 10"/>
          <p:cNvSpPr>
            <a:spLocks noChangeArrowheads="1"/>
          </p:cNvSpPr>
          <p:nvPr/>
        </p:nvSpPr>
        <p:spPr bwMode="auto">
          <a:xfrm>
            <a:off x="457200" y="1581150"/>
            <a:ext cx="3657600" cy="1447800"/>
          </a:xfrm>
          <a:prstGeom prst="flowChartInputOutput">
            <a:avLst/>
          </a:prstGeom>
          <a:solidFill>
            <a:srgbClr val="99CCFF"/>
          </a:solidFill>
          <a:ln w="9525">
            <a:solidFill>
              <a:schemeClr val="tx1"/>
            </a:solidFill>
            <a:miter lim="800000"/>
            <a:headEnd/>
            <a:tailEnd/>
          </a:ln>
        </p:spPr>
        <p:txBody>
          <a:bodyPr wrap="none" anchor="ctr"/>
          <a:lstStyle>
            <a:lvl1pPr eaLnBrk="0" hangingPunct="0">
              <a:spcBef>
                <a:spcPct val="20000"/>
              </a:spcBef>
              <a:buClr>
                <a:schemeClr val="folHlink"/>
              </a:buClr>
              <a:buSzPct val="70000"/>
              <a:buFont typeface="Wingdings" pitchFamily="2" charset="2"/>
              <a:buChar char="l"/>
              <a:defRPr sz="3000">
                <a:solidFill>
                  <a:schemeClr val="tx1"/>
                </a:solidFill>
                <a:latin typeface="Times New Roman" pitchFamily="18" charset="0"/>
              </a:defRPr>
            </a:lvl1pPr>
            <a:lvl2pPr marL="742950" indent="-285750" eaLnBrk="0" hangingPunct="0">
              <a:spcBef>
                <a:spcPct val="20000"/>
              </a:spcBef>
              <a:buClr>
                <a:schemeClr val="folHlink"/>
              </a:buClr>
              <a:buSzPct val="70000"/>
              <a:buFont typeface="Wingdings" pitchFamily="2" charset="2"/>
              <a:buChar char="l"/>
              <a:defRPr sz="2600">
                <a:solidFill>
                  <a:schemeClr val="tx1"/>
                </a:solidFill>
                <a:latin typeface="Times New Roman" pitchFamily="18" charset="0"/>
              </a:defRPr>
            </a:lvl2pPr>
            <a:lvl3pPr marL="1143000" indent="-228600" eaLnBrk="0" hangingPunct="0">
              <a:spcBef>
                <a:spcPct val="20000"/>
              </a:spcBef>
              <a:buClr>
                <a:schemeClr val="folHlink"/>
              </a:buClr>
              <a:buSzPct val="70000"/>
              <a:buFont typeface="Wingdings" pitchFamily="2" charset="2"/>
              <a:buChar char="l"/>
              <a:defRPr sz="2300">
                <a:solidFill>
                  <a:schemeClr val="tx1"/>
                </a:solidFill>
                <a:latin typeface="Times New Roman" pitchFamily="18" charset="0"/>
              </a:defRPr>
            </a:lvl3pPr>
            <a:lvl4pPr marL="1600200" indent="-228600" eaLnBrk="0" hangingPunct="0">
              <a:spcBef>
                <a:spcPct val="20000"/>
              </a:spcBef>
              <a:buClr>
                <a:schemeClr val="folHlink"/>
              </a:buClr>
              <a:buSzPct val="70000"/>
              <a:buFont typeface="Wingdings" pitchFamily="2" charset="2"/>
              <a:buChar char="§"/>
              <a:defRPr sz="2000">
                <a:solidFill>
                  <a:schemeClr val="tx1"/>
                </a:solidFill>
                <a:latin typeface="Times New Roman" pitchFamily="18" charset="0"/>
              </a:defRPr>
            </a:lvl4pPr>
            <a:lvl5pPr marL="2057400" indent="-228600" eaLnBrk="0" hangingPunct="0">
              <a:spcBef>
                <a:spcPct val="20000"/>
              </a:spcBef>
              <a:buClr>
                <a:schemeClr val="folHlink"/>
              </a:buClr>
              <a:buSzPct val="70000"/>
              <a:buFont typeface="Wingdings" pitchFamily="2" charset="2"/>
              <a:buChar char="§"/>
              <a:defRPr sz="2000">
                <a:solidFill>
                  <a:schemeClr val="tx1"/>
                </a:solidFill>
                <a:latin typeface="Times New Roman" pitchFamily="18" charset="0"/>
              </a:defRPr>
            </a:lvl5pPr>
            <a:lvl6pPr marL="2514600" indent="-228600" eaLnBrk="0" fontAlgn="base" hangingPunct="0">
              <a:spcBef>
                <a:spcPct val="20000"/>
              </a:spcBef>
              <a:spcAft>
                <a:spcPct val="0"/>
              </a:spcAft>
              <a:buClr>
                <a:schemeClr val="folHlink"/>
              </a:buClr>
              <a:buSzPct val="70000"/>
              <a:buFont typeface="Wingdings" pitchFamily="2" charset="2"/>
              <a:buChar char="§"/>
              <a:defRPr sz="2000">
                <a:solidFill>
                  <a:schemeClr val="tx1"/>
                </a:solidFill>
                <a:latin typeface="Times New Roman" pitchFamily="18" charset="0"/>
              </a:defRPr>
            </a:lvl6pPr>
            <a:lvl7pPr marL="2971800" indent="-228600" eaLnBrk="0" fontAlgn="base" hangingPunct="0">
              <a:spcBef>
                <a:spcPct val="20000"/>
              </a:spcBef>
              <a:spcAft>
                <a:spcPct val="0"/>
              </a:spcAft>
              <a:buClr>
                <a:schemeClr val="folHlink"/>
              </a:buClr>
              <a:buSzPct val="70000"/>
              <a:buFont typeface="Wingdings" pitchFamily="2" charset="2"/>
              <a:buChar char="§"/>
              <a:defRPr sz="2000">
                <a:solidFill>
                  <a:schemeClr val="tx1"/>
                </a:solidFill>
                <a:latin typeface="Times New Roman" pitchFamily="18" charset="0"/>
              </a:defRPr>
            </a:lvl7pPr>
            <a:lvl8pPr marL="3429000" indent="-228600" eaLnBrk="0" fontAlgn="base" hangingPunct="0">
              <a:spcBef>
                <a:spcPct val="20000"/>
              </a:spcBef>
              <a:spcAft>
                <a:spcPct val="0"/>
              </a:spcAft>
              <a:buClr>
                <a:schemeClr val="folHlink"/>
              </a:buClr>
              <a:buSzPct val="70000"/>
              <a:buFont typeface="Wingdings" pitchFamily="2" charset="2"/>
              <a:buChar char="§"/>
              <a:defRPr sz="2000">
                <a:solidFill>
                  <a:schemeClr val="tx1"/>
                </a:solidFill>
                <a:latin typeface="Times New Roman" pitchFamily="18" charset="0"/>
              </a:defRPr>
            </a:lvl8pPr>
            <a:lvl9pPr marL="3886200" indent="-228600" eaLnBrk="0" fontAlgn="base" hangingPunct="0">
              <a:spcBef>
                <a:spcPct val="20000"/>
              </a:spcBef>
              <a:spcAft>
                <a:spcPct val="0"/>
              </a:spcAft>
              <a:buClr>
                <a:schemeClr val="folHlink"/>
              </a:buClr>
              <a:buSzPct val="70000"/>
              <a:buFont typeface="Wingdings" pitchFamily="2" charset="2"/>
              <a:buChar char="§"/>
              <a:defRPr sz="2000">
                <a:solidFill>
                  <a:schemeClr val="tx1"/>
                </a:solidFill>
                <a:latin typeface="Times New Roman" pitchFamily="18" charset="0"/>
              </a:defRPr>
            </a:lvl9pPr>
          </a:lstStyle>
          <a:p>
            <a:pPr algn="ctr" eaLnBrk="1" hangingPunct="1">
              <a:spcBef>
                <a:spcPct val="0"/>
              </a:spcBef>
              <a:buClrTx/>
              <a:buSzTx/>
              <a:buFontTx/>
              <a:buNone/>
            </a:pPr>
            <a:endParaRPr lang="en-US" altLang="en-US" sz="1600">
              <a:latin typeface="Arial" pitchFamily="34" charset="0"/>
            </a:endParaRPr>
          </a:p>
        </p:txBody>
      </p:sp>
      <p:sp>
        <p:nvSpPr>
          <p:cNvPr id="26630" name="Text Box 11"/>
          <p:cNvSpPr txBox="1">
            <a:spLocks noChangeArrowheads="1"/>
          </p:cNvSpPr>
          <p:nvPr/>
        </p:nvSpPr>
        <p:spPr bwMode="auto">
          <a:xfrm>
            <a:off x="914400" y="1733550"/>
            <a:ext cx="2767013" cy="1006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folHlink"/>
              </a:buClr>
              <a:buSzPct val="70000"/>
              <a:buFont typeface="Wingdings" pitchFamily="2" charset="2"/>
              <a:buChar char="l"/>
              <a:defRPr sz="3000">
                <a:solidFill>
                  <a:schemeClr val="tx1"/>
                </a:solidFill>
                <a:latin typeface="Times New Roman" pitchFamily="18" charset="0"/>
              </a:defRPr>
            </a:lvl1pPr>
            <a:lvl2pPr marL="742950" indent="-285750" eaLnBrk="0" hangingPunct="0">
              <a:spcBef>
                <a:spcPct val="20000"/>
              </a:spcBef>
              <a:buClr>
                <a:schemeClr val="folHlink"/>
              </a:buClr>
              <a:buSzPct val="70000"/>
              <a:buFont typeface="Wingdings" pitchFamily="2" charset="2"/>
              <a:buChar char="l"/>
              <a:defRPr sz="2600">
                <a:solidFill>
                  <a:schemeClr val="tx1"/>
                </a:solidFill>
                <a:latin typeface="Times New Roman" pitchFamily="18" charset="0"/>
              </a:defRPr>
            </a:lvl2pPr>
            <a:lvl3pPr marL="1143000" indent="-228600" eaLnBrk="0" hangingPunct="0">
              <a:spcBef>
                <a:spcPct val="20000"/>
              </a:spcBef>
              <a:buClr>
                <a:schemeClr val="folHlink"/>
              </a:buClr>
              <a:buSzPct val="70000"/>
              <a:buFont typeface="Wingdings" pitchFamily="2" charset="2"/>
              <a:buChar char="l"/>
              <a:defRPr sz="2300">
                <a:solidFill>
                  <a:schemeClr val="tx1"/>
                </a:solidFill>
                <a:latin typeface="Times New Roman" pitchFamily="18" charset="0"/>
              </a:defRPr>
            </a:lvl3pPr>
            <a:lvl4pPr marL="1600200" indent="-228600" eaLnBrk="0" hangingPunct="0">
              <a:spcBef>
                <a:spcPct val="20000"/>
              </a:spcBef>
              <a:buClr>
                <a:schemeClr val="folHlink"/>
              </a:buClr>
              <a:buSzPct val="70000"/>
              <a:buFont typeface="Wingdings" pitchFamily="2" charset="2"/>
              <a:buChar char="§"/>
              <a:defRPr sz="2000">
                <a:solidFill>
                  <a:schemeClr val="tx1"/>
                </a:solidFill>
                <a:latin typeface="Times New Roman" pitchFamily="18" charset="0"/>
              </a:defRPr>
            </a:lvl4pPr>
            <a:lvl5pPr marL="2057400" indent="-228600" eaLnBrk="0" hangingPunct="0">
              <a:spcBef>
                <a:spcPct val="20000"/>
              </a:spcBef>
              <a:buClr>
                <a:schemeClr val="folHlink"/>
              </a:buClr>
              <a:buSzPct val="70000"/>
              <a:buFont typeface="Wingdings" pitchFamily="2" charset="2"/>
              <a:buChar char="§"/>
              <a:defRPr sz="2000">
                <a:solidFill>
                  <a:schemeClr val="tx1"/>
                </a:solidFill>
                <a:latin typeface="Times New Roman" pitchFamily="18" charset="0"/>
              </a:defRPr>
            </a:lvl5pPr>
            <a:lvl6pPr marL="2514600" indent="-228600" eaLnBrk="0" fontAlgn="base" hangingPunct="0">
              <a:spcBef>
                <a:spcPct val="20000"/>
              </a:spcBef>
              <a:spcAft>
                <a:spcPct val="0"/>
              </a:spcAft>
              <a:buClr>
                <a:schemeClr val="folHlink"/>
              </a:buClr>
              <a:buSzPct val="70000"/>
              <a:buFont typeface="Wingdings" pitchFamily="2" charset="2"/>
              <a:buChar char="§"/>
              <a:defRPr sz="2000">
                <a:solidFill>
                  <a:schemeClr val="tx1"/>
                </a:solidFill>
                <a:latin typeface="Times New Roman" pitchFamily="18" charset="0"/>
              </a:defRPr>
            </a:lvl6pPr>
            <a:lvl7pPr marL="2971800" indent="-228600" eaLnBrk="0" fontAlgn="base" hangingPunct="0">
              <a:spcBef>
                <a:spcPct val="20000"/>
              </a:spcBef>
              <a:spcAft>
                <a:spcPct val="0"/>
              </a:spcAft>
              <a:buClr>
                <a:schemeClr val="folHlink"/>
              </a:buClr>
              <a:buSzPct val="70000"/>
              <a:buFont typeface="Wingdings" pitchFamily="2" charset="2"/>
              <a:buChar char="§"/>
              <a:defRPr sz="2000">
                <a:solidFill>
                  <a:schemeClr val="tx1"/>
                </a:solidFill>
                <a:latin typeface="Times New Roman" pitchFamily="18" charset="0"/>
              </a:defRPr>
            </a:lvl7pPr>
            <a:lvl8pPr marL="3429000" indent="-228600" eaLnBrk="0" fontAlgn="base" hangingPunct="0">
              <a:spcBef>
                <a:spcPct val="20000"/>
              </a:spcBef>
              <a:spcAft>
                <a:spcPct val="0"/>
              </a:spcAft>
              <a:buClr>
                <a:schemeClr val="folHlink"/>
              </a:buClr>
              <a:buSzPct val="70000"/>
              <a:buFont typeface="Wingdings" pitchFamily="2" charset="2"/>
              <a:buChar char="§"/>
              <a:defRPr sz="2000">
                <a:solidFill>
                  <a:schemeClr val="tx1"/>
                </a:solidFill>
                <a:latin typeface="Times New Roman" pitchFamily="18" charset="0"/>
              </a:defRPr>
            </a:lvl8pPr>
            <a:lvl9pPr marL="3886200" indent="-228600" eaLnBrk="0" fontAlgn="base" hangingPunct="0">
              <a:spcBef>
                <a:spcPct val="20000"/>
              </a:spcBef>
              <a:spcAft>
                <a:spcPct val="0"/>
              </a:spcAft>
              <a:buClr>
                <a:schemeClr val="folHlink"/>
              </a:buClr>
              <a:buSzPct val="70000"/>
              <a:buFont typeface="Wingdings" pitchFamily="2" charset="2"/>
              <a:buChar char="§"/>
              <a:defRPr sz="2000">
                <a:solidFill>
                  <a:schemeClr val="tx1"/>
                </a:solidFill>
                <a:latin typeface="Times New Roman" pitchFamily="18" charset="0"/>
              </a:defRPr>
            </a:lvl9pPr>
          </a:lstStyle>
          <a:p>
            <a:pPr algn="ctr" eaLnBrk="1" hangingPunct="1">
              <a:spcBef>
                <a:spcPct val="50000"/>
              </a:spcBef>
              <a:buClrTx/>
              <a:buSzTx/>
              <a:buFontTx/>
              <a:buNone/>
            </a:pPr>
            <a:r>
              <a:rPr lang="en-US" altLang="en-US" sz="2000">
                <a:latin typeface="Calibri" pitchFamily="34" charset="0"/>
              </a:rPr>
              <a:t>Practice or lab vendor identifies charts with high test results</a:t>
            </a:r>
          </a:p>
        </p:txBody>
      </p:sp>
      <p:sp>
        <p:nvSpPr>
          <p:cNvPr id="26631" name="AutoShape 13"/>
          <p:cNvSpPr>
            <a:spLocks noChangeArrowheads="1"/>
          </p:cNvSpPr>
          <p:nvPr/>
        </p:nvSpPr>
        <p:spPr bwMode="auto">
          <a:xfrm rot="-5400000">
            <a:off x="3943350" y="4991100"/>
            <a:ext cx="533400" cy="685800"/>
          </a:xfrm>
          <a:prstGeom prst="downArrow">
            <a:avLst>
              <a:gd name="adj1" fmla="val 50000"/>
              <a:gd name="adj2" fmla="val 32143"/>
            </a:avLst>
          </a:prstGeom>
          <a:solidFill>
            <a:schemeClr val="accent2"/>
          </a:solidFill>
          <a:ln w="9525" algn="ctr">
            <a:solidFill>
              <a:schemeClr val="tx1"/>
            </a:solidFill>
            <a:miter lim="800000"/>
            <a:headEnd/>
            <a:tailEnd/>
          </a:ln>
        </p:spPr>
        <p:txBody>
          <a:bodyPr vert="eaVert" wrap="none" anchor="ctr"/>
          <a:lstStyle>
            <a:lvl1pPr eaLnBrk="0" hangingPunct="0">
              <a:spcBef>
                <a:spcPct val="20000"/>
              </a:spcBef>
              <a:buClr>
                <a:schemeClr val="folHlink"/>
              </a:buClr>
              <a:buSzPct val="70000"/>
              <a:buFont typeface="Wingdings" pitchFamily="2" charset="2"/>
              <a:buChar char="l"/>
              <a:defRPr sz="3000">
                <a:solidFill>
                  <a:schemeClr val="tx1"/>
                </a:solidFill>
                <a:latin typeface="Times New Roman" pitchFamily="18" charset="0"/>
              </a:defRPr>
            </a:lvl1pPr>
            <a:lvl2pPr marL="742950" indent="-285750" eaLnBrk="0" hangingPunct="0">
              <a:spcBef>
                <a:spcPct val="20000"/>
              </a:spcBef>
              <a:buClr>
                <a:schemeClr val="folHlink"/>
              </a:buClr>
              <a:buSzPct val="70000"/>
              <a:buFont typeface="Wingdings" pitchFamily="2" charset="2"/>
              <a:buChar char="l"/>
              <a:defRPr sz="2600">
                <a:solidFill>
                  <a:schemeClr val="tx1"/>
                </a:solidFill>
                <a:latin typeface="Times New Roman" pitchFamily="18" charset="0"/>
              </a:defRPr>
            </a:lvl2pPr>
            <a:lvl3pPr marL="1143000" indent="-228600" eaLnBrk="0" hangingPunct="0">
              <a:spcBef>
                <a:spcPct val="20000"/>
              </a:spcBef>
              <a:buClr>
                <a:schemeClr val="folHlink"/>
              </a:buClr>
              <a:buSzPct val="70000"/>
              <a:buFont typeface="Wingdings" pitchFamily="2" charset="2"/>
              <a:buChar char="l"/>
              <a:defRPr sz="2300">
                <a:solidFill>
                  <a:schemeClr val="tx1"/>
                </a:solidFill>
                <a:latin typeface="Times New Roman" pitchFamily="18" charset="0"/>
              </a:defRPr>
            </a:lvl3pPr>
            <a:lvl4pPr marL="1600200" indent="-228600" eaLnBrk="0" hangingPunct="0">
              <a:spcBef>
                <a:spcPct val="20000"/>
              </a:spcBef>
              <a:buClr>
                <a:schemeClr val="folHlink"/>
              </a:buClr>
              <a:buSzPct val="70000"/>
              <a:buFont typeface="Wingdings" pitchFamily="2" charset="2"/>
              <a:buChar char="§"/>
              <a:defRPr sz="2000">
                <a:solidFill>
                  <a:schemeClr val="tx1"/>
                </a:solidFill>
                <a:latin typeface="Times New Roman" pitchFamily="18" charset="0"/>
              </a:defRPr>
            </a:lvl4pPr>
            <a:lvl5pPr marL="2057400" indent="-228600" eaLnBrk="0" hangingPunct="0">
              <a:spcBef>
                <a:spcPct val="20000"/>
              </a:spcBef>
              <a:buClr>
                <a:schemeClr val="folHlink"/>
              </a:buClr>
              <a:buSzPct val="70000"/>
              <a:buFont typeface="Wingdings" pitchFamily="2" charset="2"/>
              <a:buChar char="§"/>
              <a:defRPr sz="2000">
                <a:solidFill>
                  <a:schemeClr val="tx1"/>
                </a:solidFill>
                <a:latin typeface="Times New Roman" pitchFamily="18" charset="0"/>
              </a:defRPr>
            </a:lvl5pPr>
            <a:lvl6pPr marL="2514600" indent="-228600" eaLnBrk="0" fontAlgn="base" hangingPunct="0">
              <a:spcBef>
                <a:spcPct val="20000"/>
              </a:spcBef>
              <a:spcAft>
                <a:spcPct val="0"/>
              </a:spcAft>
              <a:buClr>
                <a:schemeClr val="folHlink"/>
              </a:buClr>
              <a:buSzPct val="70000"/>
              <a:buFont typeface="Wingdings" pitchFamily="2" charset="2"/>
              <a:buChar char="§"/>
              <a:defRPr sz="2000">
                <a:solidFill>
                  <a:schemeClr val="tx1"/>
                </a:solidFill>
                <a:latin typeface="Times New Roman" pitchFamily="18" charset="0"/>
              </a:defRPr>
            </a:lvl6pPr>
            <a:lvl7pPr marL="2971800" indent="-228600" eaLnBrk="0" fontAlgn="base" hangingPunct="0">
              <a:spcBef>
                <a:spcPct val="20000"/>
              </a:spcBef>
              <a:spcAft>
                <a:spcPct val="0"/>
              </a:spcAft>
              <a:buClr>
                <a:schemeClr val="folHlink"/>
              </a:buClr>
              <a:buSzPct val="70000"/>
              <a:buFont typeface="Wingdings" pitchFamily="2" charset="2"/>
              <a:buChar char="§"/>
              <a:defRPr sz="2000">
                <a:solidFill>
                  <a:schemeClr val="tx1"/>
                </a:solidFill>
                <a:latin typeface="Times New Roman" pitchFamily="18" charset="0"/>
              </a:defRPr>
            </a:lvl7pPr>
            <a:lvl8pPr marL="3429000" indent="-228600" eaLnBrk="0" fontAlgn="base" hangingPunct="0">
              <a:spcBef>
                <a:spcPct val="20000"/>
              </a:spcBef>
              <a:spcAft>
                <a:spcPct val="0"/>
              </a:spcAft>
              <a:buClr>
                <a:schemeClr val="folHlink"/>
              </a:buClr>
              <a:buSzPct val="70000"/>
              <a:buFont typeface="Wingdings" pitchFamily="2" charset="2"/>
              <a:buChar char="§"/>
              <a:defRPr sz="2000">
                <a:solidFill>
                  <a:schemeClr val="tx1"/>
                </a:solidFill>
                <a:latin typeface="Times New Roman" pitchFamily="18" charset="0"/>
              </a:defRPr>
            </a:lvl8pPr>
            <a:lvl9pPr marL="3886200" indent="-228600" eaLnBrk="0" fontAlgn="base" hangingPunct="0">
              <a:spcBef>
                <a:spcPct val="20000"/>
              </a:spcBef>
              <a:spcAft>
                <a:spcPct val="0"/>
              </a:spcAft>
              <a:buClr>
                <a:schemeClr val="folHlink"/>
              </a:buClr>
              <a:buSzPct val="70000"/>
              <a:buFont typeface="Wingdings" pitchFamily="2" charset="2"/>
              <a:buChar char="§"/>
              <a:defRPr sz="2000">
                <a:solidFill>
                  <a:schemeClr val="tx1"/>
                </a:solidFill>
                <a:latin typeface="Times New Roman" pitchFamily="18" charset="0"/>
              </a:defRPr>
            </a:lvl9pPr>
          </a:lstStyle>
          <a:p>
            <a:pPr algn="ctr" eaLnBrk="1" hangingPunct="1">
              <a:spcBef>
                <a:spcPct val="0"/>
              </a:spcBef>
              <a:buClrTx/>
              <a:buSzTx/>
              <a:buFontTx/>
              <a:buNone/>
            </a:pPr>
            <a:endParaRPr lang="en-US" altLang="en-US" sz="1600">
              <a:latin typeface="Arial" pitchFamily="34" charset="0"/>
            </a:endParaRPr>
          </a:p>
        </p:txBody>
      </p:sp>
      <p:sp>
        <p:nvSpPr>
          <p:cNvPr id="26632" name="AutoShape 15"/>
          <p:cNvSpPr>
            <a:spLocks noChangeArrowheads="1"/>
          </p:cNvSpPr>
          <p:nvPr/>
        </p:nvSpPr>
        <p:spPr bwMode="auto">
          <a:xfrm>
            <a:off x="438150" y="3619500"/>
            <a:ext cx="3124200" cy="2743200"/>
          </a:xfrm>
          <a:prstGeom prst="flowChartAlternateProcess">
            <a:avLst/>
          </a:prstGeom>
          <a:solidFill>
            <a:srgbClr val="CCFFFF"/>
          </a:solidFill>
          <a:ln w="9525" algn="ctr">
            <a:solidFill>
              <a:schemeClr val="tx1"/>
            </a:solidFill>
            <a:miter lim="800000"/>
            <a:headEnd/>
            <a:tailEnd/>
          </a:ln>
        </p:spPr>
        <p:txBody>
          <a:bodyPr wrap="none" anchor="ctr"/>
          <a:lstStyle>
            <a:lvl1pPr eaLnBrk="0" hangingPunct="0">
              <a:spcBef>
                <a:spcPct val="20000"/>
              </a:spcBef>
              <a:buClr>
                <a:schemeClr val="folHlink"/>
              </a:buClr>
              <a:buSzPct val="70000"/>
              <a:buFont typeface="Wingdings" pitchFamily="2" charset="2"/>
              <a:buChar char="l"/>
              <a:defRPr sz="3000">
                <a:solidFill>
                  <a:schemeClr val="tx1"/>
                </a:solidFill>
                <a:latin typeface="Times New Roman" pitchFamily="18" charset="0"/>
              </a:defRPr>
            </a:lvl1pPr>
            <a:lvl2pPr marL="742950" indent="-285750" eaLnBrk="0" hangingPunct="0">
              <a:spcBef>
                <a:spcPct val="20000"/>
              </a:spcBef>
              <a:buClr>
                <a:schemeClr val="folHlink"/>
              </a:buClr>
              <a:buSzPct val="70000"/>
              <a:buFont typeface="Wingdings" pitchFamily="2" charset="2"/>
              <a:buChar char="l"/>
              <a:defRPr sz="2600">
                <a:solidFill>
                  <a:schemeClr val="tx1"/>
                </a:solidFill>
                <a:latin typeface="Times New Roman" pitchFamily="18" charset="0"/>
              </a:defRPr>
            </a:lvl2pPr>
            <a:lvl3pPr marL="1143000" indent="-228600" eaLnBrk="0" hangingPunct="0">
              <a:spcBef>
                <a:spcPct val="20000"/>
              </a:spcBef>
              <a:buClr>
                <a:schemeClr val="folHlink"/>
              </a:buClr>
              <a:buSzPct val="70000"/>
              <a:buFont typeface="Wingdings" pitchFamily="2" charset="2"/>
              <a:buChar char="l"/>
              <a:defRPr sz="2300">
                <a:solidFill>
                  <a:schemeClr val="tx1"/>
                </a:solidFill>
                <a:latin typeface="Times New Roman" pitchFamily="18" charset="0"/>
              </a:defRPr>
            </a:lvl3pPr>
            <a:lvl4pPr marL="1600200" indent="-228600" eaLnBrk="0" hangingPunct="0">
              <a:spcBef>
                <a:spcPct val="20000"/>
              </a:spcBef>
              <a:buClr>
                <a:schemeClr val="folHlink"/>
              </a:buClr>
              <a:buSzPct val="70000"/>
              <a:buFont typeface="Wingdings" pitchFamily="2" charset="2"/>
              <a:buChar char="§"/>
              <a:defRPr sz="2000">
                <a:solidFill>
                  <a:schemeClr val="tx1"/>
                </a:solidFill>
                <a:latin typeface="Times New Roman" pitchFamily="18" charset="0"/>
              </a:defRPr>
            </a:lvl4pPr>
            <a:lvl5pPr marL="2057400" indent="-228600" eaLnBrk="0" hangingPunct="0">
              <a:spcBef>
                <a:spcPct val="20000"/>
              </a:spcBef>
              <a:buClr>
                <a:schemeClr val="folHlink"/>
              </a:buClr>
              <a:buSzPct val="70000"/>
              <a:buFont typeface="Wingdings" pitchFamily="2" charset="2"/>
              <a:buChar char="§"/>
              <a:defRPr sz="2000">
                <a:solidFill>
                  <a:schemeClr val="tx1"/>
                </a:solidFill>
                <a:latin typeface="Times New Roman" pitchFamily="18" charset="0"/>
              </a:defRPr>
            </a:lvl5pPr>
            <a:lvl6pPr marL="2514600" indent="-228600" eaLnBrk="0" fontAlgn="base" hangingPunct="0">
              <a:spcBef>
                <a:spcPct val="20000"/>
              </a:spcBef>
              <a:spcAft>
                <a:spcPct val="0"/>
              </a:spcAft>
              <a:buClr>
                <a:schemeClr val="folHlink"/>
              </a:buClr>
              <a:buSzPct val="70000"/>
              <a:buFont typeface="Wingdings" pitchFamily="2" charset="2"/>
              <a:buChar char="§"/>
              <a:defRPr sz="2000">
                <a:solidFill>
                  <a:schemeClr val="tx1"/>
                </a:solidFill>
                <a:latin typeface="Times New Roman" pitchFamily="18" charset="0"/>
              </a:defRPr>
            </a:lvl6pPr>
            <a:lvl7pPr marL="2971800" indent="-228600" eaLnBrk="0" fontAlgn="base" hangingPunct="0">
              <a:spcBef>
                <a:spcPct val="20000"/>
              </a:spcBef>
              <a:spcAft>
                <a:spcPct val="0"/>
              </a:spcAft>
              <a:buClr>
                <a:schemeClr val="folHlink"/>
              </a:buClr>
              <a:buSzPct val="70000"/>
              <a:buFont typeface="Wingdings" pitchFamily="2" charset="2"/>
              <a:buChar char="§"/>
              <a:defRPr sz="2000">
                <a:solidFill>
                  <a:schemeClr val="tx1"/>
                </a:solidFill>
                <a:latin typeface="Times New Roman" pitchFamily="18" charset="0"/>
              </a:defRPr>
            </a:lvl7pPr>
            <a:lvl8pPr marL="3429000" indent="-228600" eaLnBrk="0" fontAlgn="base" hangingPunct="0">
              <a:spcBef>
                <a:spcPct val="20000"/>
              </a:spcBef>
              <a:spcAft>
                <a:spcPct val="0"/>
              </a:spcAft>
              <a:buClr>
                <a:schemeClr val="folHlink"/>
              </a:buClr>
              <a:buSzPct val="70000"/>
              <a:buFont typeface="Wingdings" pitchFamily="2" charset="2"/>
              <a:buChar char="§"/>
              <a:defRPr sz="2000">
                <a:solidFill>
                  <a:schemeClr val="tx1"/>
                </a:solidFill>
                <a:latin typeface="Times New Roman" pitchFamily="18" charset="0"/>
              </a:defRPr>
            </a:lvl8pPr>
            <a:lvl9pPr marL="3886200" indent="-228600" eaLnBrk="0" fontAlgn="base" hangingPunct="0">
              <a:spcBef>
                <a:spcPct val="20000"/>
              </a:spcBef>
              <a:spcAft>
                <a:spcPct val="0"/>
              </a:spcAft>
              <a:buClr>
                <a:schemeClr val="folHlink"/>
              </a:buClr>
              <a:buSzPct val="70000"/>
              <a:buFont typeface="Wingdings" pitchFamily="2" charset="2"/>
              <a:buChar char="§"/>
              <a:defRPr sz="2000">
                <a:solidFill>
                  <a:schemeClr val="tx1"/>
                </a:solidFill>
                <a:latin typeface="Times New Roman" pitchFamily="18" charset="0"/>
              </a:defRPr>
            </a:lvl9pPr>
          </a:lstStyle>
          <a:p>
            <a:pPr algn="ctr" eaLnBrk="1" hangingPunct="1">
              <a:spcBef>
                <a:spcPct val="0"/>
              </a:spcBef>
              <a:buClrTx/>
              <a:buSzTx/>
              <a:buFontTx/>
              <a:buNone/>
            </a:pPr>
            <a:endParaRPr lang="en-US" altLang="en-US" sz="1600">
              <a:latin typeface="Arial" pitchFamily="34" charset="0"/>
            </a:endParaRPr>
          </a:p>
        </p:txBody>
      </p:sp>
      <p:sp>
        <p:nvSpPr>
          <p:cNvPr id="26633" name="Text Box 17"/>
          <p:cNvSpPr txBox="1">
            <a:spLocks noChangeArrowheads="1"/>
          </p:cNvSpPr>
          <p:nvPr/>
        </p:nvSpPr>
        <p:spPr bwMode="auto">
          <a:xfrm>
            <a:off x="590550" y="3771900"/>
            <a:ext cx="2819400" cy="2378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folHlink"/>
              </a:buClr>
              <a:buSzPct val="70000"/>
              <a:buFont typeface="Wingdings" pitchFamily="2" charset="2"/>
              <a:buChar char="l"/>
              <a:defRPr sz="3000">
                <a:solidFill>
                  <a:schemeClr val="tx1"/>
                </a:solidFill>
                <a:latin typeface="Times New Roman" pitchFamily="18" charset="0"/>
              </a:defRPr>
            </a:lvl1pPr>
            <a:lvl2pPr marL="742950" indent="-285750" eaLnBrk="0" hangingPunct="0">
              <a:spcBef>
                <a:spcPct val="20000"/>
              </a:spcBef>
              <a:buClr>
                <a:schemeClr val="folHlink"/>
              </a:buClr>
              <a:buSzPct val="70000"/>
              <a:buFont typeface="Wingdings" pitchFamily="2" charset="2"/>
              <a:buChar char="l"/>
              <a:defRPr sz="2600">
                <a:solidFill>
                  <a:schemeClr val="tx1"/>
                </a:solidFill>
                <a:latin typeface="Times New Roman" pitchFamily="18" charset="0"/>
              </a:defRPr>
            </a:lvl2pPr>
            <a:lvl3pPr marL="1143000" indent="-228600" eaLnBrk="0" hangingPunct="0">
              <a:spcBef>
                <a:spcPct val="20000"/>
              </a:spcBef>
              <a:buClr>
                <a:schemeClr val="folHlink"/>
              </a:buClr>
              <a:buSzPct val="70000"/>
              <a:buFont typeface="Wingdings" pitchFamily="2" charset="2"/>
              <a:buChar char="l"/>
              <a:defRPr sz="2300">
                <a:solidFill>
                  <a:schemeClr val="tx1"/>
                </a:solidFill>
                <a:latin typeface="Times New Roman" pitchFamily="18" charset="0"/>
              </a:defRPr>
            </a:lvl3pPr>
            <a:lvl4pPr marL="1600200" indent="-228600" eaLnBrk="0" hangingPunct="0">
              <a:spcBef>
                <a:spcPct val="20000"/>
              </a:spcBef>
              <a:buClr>
                <a:schemeClr val="folHlink"/>
              </a:buClr>
              <a:buSzPct val="70000"/>
              <a:buFont typeface="Wingdings" pitchFamily="2" charset="2"/>
              <a:buChar char="§"/>
              <a:defRPr sz="2000">
                <a:solidFill>
                  <a:schemeClr val="tx1"/>
                </a:solidFill>
                <a:latin typeface="Times New Roman" pitchFamily="18" charset="0"/>
              </a:defRPr>
            </a:lvl4pPr>
            <a:lvl5pPr marL="2057400" indent="-228600" eaLnBrk="0" hangingPunct="0">
              <a:spcBef>
                <a:spcPct val="20000"/>
              </a:spcBef>
              <a:buClr>
                <a:schemeClr val="folHlink"/>
              </a:buClr>
              <a:buSzPct val="70000"/>
              <a:buFont typeface="Wingdings" pitchFamily="2" charset="2"/>
              <a:buChar char="§"/>
              <a:defRPr sz="2000">
                <a:solidFill>
                  <a:schemeClr val="tx1"/>
                </a:solidFill>
                <a:latin typeface="Times New Roman" pitchFamily="18" charset="0"/>
              </a:defRPr>
            </a:lvl5pPr>
            <a:lvl6pPr marL="2514600" indent="-228600" eaLnBrk="0" fontAlgn="base" hangingPunct="0">
              <a:spcBef>
                <a:spcPct val="20000"/>
              </a:spcBef>
              <a:spcAft>
                <a:spcPct val="0"/>
              </a:spcAft>
              <a:buClr>
                <a:schemeClr val="folHlink"/>
              </a:buClr>
              <a:buSzPct val="70000"/>
              <a:buFont typeface="Wingdings" pitchFamily="2" charset="2"/>
              <a:buChar char="§"/>
              <a:defRPr sz="2000">
                <a:solidFill>
                  <a:schemeClr val="tx1"/>
                </a:solidFill>
                <a:latin typeface="Times New Roman" pitchFamily="18" charset="0"/>
              </a:defRPr>
            </a:lvl6pPr>
            <a:lvl7pPr marL="2971800" indent="-228600" eaLnBrk="0" fontAlgn="base" hangingPunct="0">
              <a:spcBef>
                <a:spcPct val="20000"/>
              </a:spcBef>
              <a:spcAft>
                <a:spcPct val="0"/>
              </a:spcAft>
              <a:buClr>
                <a:schemeClr val="folHlink"/>
              </a:buClr>
              <a:buSzPct val="70000"/>
              <a:buFont typeface="Wingdings" pitchFamily="2" charset="2"/>
              <a:buChar char="§"/>
              <a:defRPr sz="2000">
                <a:solidFill>
                  <a:schemeClr val="tx1"/>
                </a:solidFill>
                <a:latin typeface="Times New Roman" pitchFamily="18" charset="0"/>
              </a:defRPr>
            </a:lvl7pPr>
            <a:lvl8pPr marL="3429000" indent="-228600" eaLnBrk="0" fontAlgn="base" hangingPunct="0">
              <a:spcBef>
                <a:spcPct val="20000"/>
              </a:spcBef>
              <a:spcAft>
                <a:spcPct val="0"/>
              </a:spcAft>
              <a:buClr>
                <a:schemeClr val="folHlink"/>
              </a:buClr>
              <a:buSzPct val="70000"/>
              <a:buFont typeface="Wingdings" pitchFamily="2" charset="2"/>
              <a:buChar char="§"/>
              <a:defRPr sz="2000">
                <a:solidFill>
                  <a:schemeClr val="tx1"/>
                </a:solidFill>
                <a:latin typeface="Times New Roman" pitchFamily="18" charset="0"/>
              </a:defRPr>
            </a:lvl8pPr>
            <a:lvl9pPr marL="3886200" indent="-228600" eaLnBrk="0" fontAlgn="base" hangingPunct="0">
              <a:spcBef>
                <a:spcPct val="20000"/>
              </a:spcBef>
              <a:spcAft>
                <a:spcPct val="0"/>
              </a:spcAft>
              <a:buClr>
                <a:schemeClr val="folHlink"/>
              </a:buClr>
              <a:buSzPct val="70000"/>
              <a:buFont typeface="Wingdings" pitchFamily="2" charset="2"/>
              <a:buChar char="§"/>
              <a:defRPr sz="2000">
                <a:solidFill>
                  <a:schemeClr val="tx1"/>
                </a:solidFill>
                <a:latin typeface="Times New Roman" pitchFamily="18" charset="0"/>
              </a:defRPr>
            </a:lvl9pPr>
          </a:lstStyle>
          <a:p>
            <a:pPr algn="ctr" eaLnBrk="1" hangingPunct="1">
              <a:spcBef>
                <a:spcPct val="50000"/>
              </a:spcBef>
              <a:buClrTx/>
              <a:buSzTx/>
              <a:buFontTx/>
              <a:buNone/>
            </a:pPr>
            <a:r>
              <a:rPr lang="en-US" altLang="en-US" sz="2000">
                <a:latin typeface="Calibri" pitchFamily="34" charset="0"/>
              </a:rPr>
              <a:t>Other Critical Tests</a:t>
            </a:r>
          </a:p>
          <a:p>
            <a:pPr algn="ctr" eaLnBrk="1" hangingPunct="1">
              <a:spcBef>
                <a:spcPct val="50000"/>
              </a:spcBef>
              <a:buClrTx/>
              <a:buSzTx/>
              <a:buFontTx/>
              <a:buNone/>
            </a:pPr>
            <a:r>
              <a:rPr lang="en-US" altLang="en-US" sz="2000">
                <a:latin typeface="Calibri" pitchFamily="34" charset="0"/>
              </a:rPr>
              <a:t>Guaiac Positive Stool</a:t>
            </a:r>
            <a:br>
              <a:rPr lang="en-US" altLang="en-US" sz="2000">
                <a:latin typeface="Calibri" pitchFamily="34" charset="0"/>
              </a:rPr>
            </a:br>
            <a:r>
              <a:rPr lang="en-US" altLang="en-US" sz="2000">
                <a:latin typeface="Calibri" pitchFamily="34" charset="0"/>
              </a:rPr>
              <a:t>Abnormal Mammogram</a:t>
            </a:r>
            <a:br>
              <a:rPr lang="en-US" altLang="en-US" sz="2000">
                <a:latin typeface="Calibri" pitchFamily="34" charset="0"/>
              </a:rPr>
            </a:br>
            <a:r>
              <a:rPr lang="en-US" altLang="en-US" sz="2000">
                <a:latin typeface="Calibri" pitchFamily="34" charset="0"/>
              </a:rPr>
              <a:t>Abnormal PAP</a:t>
            </a:r>
            <a:br>
              <a:rPr lang="en-US" altLang="en-US" sz="2000">
                <a:latin typeface="Calibri" pitchFamily="34" charset="0"/>
              </a:rPr>
            </a:br>
            <a:r>
              <a:rPr lang="en-US" altLang="en-US" sz="2000">
                <a:latin typeface="Calibri" pitchFamily="34" charset="0"/>
              </a:rPr>
              <a:t>Pulmonary Nodule</a:t>
            </a:r>
            <a:br>
              <a:rPr lang="en-US" altLang="en-US" sz="2000">
                <a:latin typeface="Calibri" pitchFamily="34" charset="0"/>
              </a:rPr>
            </a:br>
            <a:r>
              <a:rPr lang="en-US" altLang="en-US" sz="2000">
                <a:latin typeface="Calibri" pitchFamily="34" charset="0"/>
              </a:rPr>
              <a:t>Abdominal Mass</a:t>
            </a:r>
            <a:br>
              <a:rPr lang="en-US" altLang="en-US" sz="2000">
                <a:latin typeface="Calibri" pitchFamily="34" charset="0"/>
              </a:rPr>
            </a:br>
            <a:r>
              <a:rPr lang="en-US" altLang="en-US" sz="2000">
                <a:latin typeface="Calibri" pitchFamily="34" charset="0"/>
              </a:rPr>
              <a:t>Abnormal Colonoscopy</a:t>
            </a:r>
          </a:p>
        </p:txBody>
      </p:sp>
      <p:sp>
        <p:nvSpPr>
          <p:cNvPr id="26634" name="AutoShape 12"/>
          <p:cNvSpPr>
            <a:spLocks noChangeArrowheads="1"/>
          </p:cNvSpPr>
          <p:nvPr/>
        </p:nvSpPr>
        <p:spPr bwMode="auto">
          <a:xfrm>
            <a:off x="4419600" y="2038350"/>
            <a:ext cx="838200" cy="485775"/>
          </a:xfrm>
          <a:prstGeom prst="rightArrow">
            <a:avLst>
              <a:gd name="adj1" fmla="val 50000"/>
              <a:gd name="adj2" fmla="val 43137"/>
            </a:avLst>
          </a:prstGeom>
          <a:solidFill>
            <a:schemeClr val="accent2"/>
          </a:solidFill>
          <a:ln w="9525">
            <a:solidFill>
              <a:schemeClr val="tx1"/>
            </a:solidFill>
            <a:miter lim="800000"/>
            <a:headEnd/>
            <a:tailEnd/>
          </a:ln>
        </p:spPr>
        <p:txBody>
          <a:bodyPr wrap="none" anchor="ctr"/>
          <a:lstStyle>
            <a:lvl1pPr eaLnBrk="0" hangingPunct="0">
              <a:spcBef>
                <a:spcPct val="20000"/>
              </a:spcBef>
              <a:buClr>
                <a:schemeClr val="folHlink"/>
              </a:buClr>
              <a:buSzPct val="70000"/>
              <a:buFont typeface="Wingdings" pitchFamily="2" charset="2"/>
              <a:buChar char="l"/>
              <a:defRPr sz="3000">
                <a:solidFill>
                  <a:schemeClr val="tx1"/>
                </a:solidFill>
                <a:latin typeface="Times New Roman" pitchFamily="18" charset="0"/>
              </a:defRPr>
            </a:lvl1pPr>
            <a:lvl2pPr marL="742950" indent="-285750" eaLnBrk="0" hangingPunct="0">
              <a:spcBef>
                <a:spcPct val="20000"/>
              </a:spcBef>
              <a:buClr>
                <a:schemeClr val="folHlink"/>
              </a:buClr>
              <a:buSzPct val="70000"/>
              <a:buFont typeface="Wingdings" pitchFamily="2" charset="2"/>
              <a:buChar char="l"/>
              <a:defRPr sz="2600">
                <a:solidFill>
                  <a:schemeClr val="tx1"/>
                </a:solidFill>
                <a:latin typeface="Times New Roman" pitchFamily="18" charset="0"/>
              </a:defRPr>
            </a:lvl2pPr>
            <a:lvl3pPr marL="1143000" indent="-228600" eaLnBrk="0" hangingPunct="0">
              <a:spcBef>
                <a:spcPct val="20000"/>
              </a:spcBef>
              <a:buClr>
                <a:schemeClr val="folHlink"/>
              </a:buClr>
              <a:buSzPct val="70000"/>
              <a:buFont typeface="Wingdings" pitchFamily="2" charset="2"/>
              <a:buChar char="l"/>
              <a:defRPr sz="2300">
                <a:solidFill>
                  <a:schemeClr val="tx1"/>
                </a:solidFill>
                <a:latin typeface="Times New Roman" pitchFamily="18" charset="0"/>
              </a:defRPr>
            </a:lvl3pPr>
            <a:lvl4pPr marL="1600200" indent="-228600" eaLnBrk="0" hangingPunct="0">
              <a:spcBef>
                <a:spcPct val="20000"/>
              </a:spcBef>
              <a:buClr>
                <a:schemeClr val="folHlink"/>
              </a:buClr>
              <a:buSzPct val="70000"/>
              <a:buFont typeface="Wingdings" pitchFamily="2" charset="2"/>
              <a:buChar char="§"/>
              <a:defRPr sz="2000">
                <a:solidFill>
                  <a:schemeClr val="tx1"/>
                </a:solidFill>
                <a:latin typeface="Times New Roman" pitchFamily="18" charset="0"/>
              </a:defRPr>
            </a:lvl4pPr>
            <a:lvl5pPr marL="2057400" indent="-228600" eaLnBrk="0" hangingPunct="0">
              <a:spcBef>
                <a:spcPct val="20000"/>
              </a:spcBef>
              <a:buClr>
                <a:schemeClr val="folHlink"/>
              </a:buClr>
              <a:buSzPct val="70000"/>
              <a:buFont typeface="Wingdings" pitchFamily="2" charset="2"/>
              <a:buChar char="§"/>
              <a:defRPr sz="2000">
                <a:solidFill>
                  <a:schemeClr val="tx1"/>
                </a:solidFill>
                <a:latin typeface="Times New Roman" pitchFamily="18" charset="0"/>
              </a:defRPr>
            </a:lvl5pPr>
            <a:lvl6pPr marL="2514600" indent="-228600" eaLnBrk="0" fontAlgn="base" hangingPunct="0">
              <a:spcBef>
                <a:spcPct val="20000"/>
              </a:spcBef>
              <a:spcAft>
                <a:spcPct val="0"/>
              </a:spcAft>
              <a:buClr>
                <a:schemeClr val="folHlink"/>
              </a:buClr>
              <a:buSzPct val="70000"/>
              <a:buFont typeface="Wingdings" pitchFamily="2" charset="2"/>
              <a:buChar char="§"/>
              <a:defRPr sz="2000">
                <a:solidFill>
                  <a:schemeClr val="tx1"/>
                </a:solidFill>
                <a:latin typeface="Times New Roman" pitchFamily="18" charset="0"/>
              </a:defRPr>
            </a:lvl6pPr>
            <a:lvl7pPr marL="2971800" indent="-228600" eaLnBrk="0" fontAlgn="base" hangingPunct="0">
              <a:spcBef>
                <a:spcPct val="20000"/>
              </a:spcBef>
              <a:spcAft>
                <a:spcPct val="0"/>
              </a:spcAft>
              <a:buClr>
                <a:schemeClr val="folHlink"/>
              </a:buClr>
              <a:buSzPct val="70000"/>
              <a:buFont typeface="Wingdings" pitchFamily="2" charset="2"/>
              <a:buChar char="§"/>
              <a:defRPr sz="2000">
                <a:solidFill>
                  <a:schemeClr val="tx1"/>
                </a:solidFill>
                <a:latin typeface="Times New Roman" pitchFamily="18" charset="0"/>
              </a:defRPr>
            </a:lvl7pPr>
            <a:lvl8pPr marL="3429000" indent="-228600" eaLnBrk="0" fontAlgn="base" hangingPunct="0">
              <a:spcBef>
                <a:spcPct val="20000"/>
              </a:spcBef>
              <a:spcAft>
                <a:spcPct val="0"/>
              </a:spcAft>
              <a:buClr>
                <a:schemeClr val="folHlink"/>
              </a:buClr>
              <a:buSzPct val="70000"/>
              <a:buFont typeface="Wingdings" pitchFamily="2" charset="2"/>
              <a:buChar char="§"/>
              <a:defRPr sz="2000">
                <a:solidFill>
                  <a:schemeClr val="tx1"/>
                </a:solidFill>
                <a:latin typeface="Times New Roman" pitchFamily="18" charset="0"/>
              </a:defRPr>
            </a:lvl8pPr>
            <a:lvl9pPr marL="3886200" indent="-228600" eaLnBrk="0" fontAlgn="base" hangingPunct="0">
              <a:spcBef>
                <a:spcPct val="20000"/>
              </a:spcBef>
              <a:spcAft>
                <a:spcPct val="0"/>
              </a:spcAft>
              <a:buClr>
                <a:schemeClr val="folHlink"/>
              </a:buClr>
              <a:buSzPct val="70000"/>
              <a:buFont typeface="Wingdings" pitchFamily="2" charset="2"/>
              <a:buChar char="§"/>
              <a:defRPr sz="2000">
                <a:solidFill>
                  <a:schemeClr val="tx1"/>
                </a:solidFill>
                <a:latin typeface="Times New Roman" pitchFamily="18" charset="0"/>
              </a:defRPr>
            </a:lvl9pPr>
          </a:lstStyle>
          <a:p>
            <a:pPr eaLnBrk="1" hangingPunct="1">
              <a:spcBef>
                <a:spcPct val="0"/>
              </a:spcBef>
              <a:buClrTx/>
              <a:buSzTx/>
              <a:buFontTx/>
              <a:buNone/>
            </a:pPr>
            <a:endParaRPr lang="en-US" altLang="en-US" sz="1800">
              <a:latin typeface="Arial" pitchFamily="34" charset="0"/>
            </a:endParaRPr>
          </a:p>
        </p:txBody>
      </p:sp>
      <p:sp>
        <p:nvSpPr>
          <p:cNvPr id="26635" name="AutoShape 13"/>
          <p:cNvSpPr>
            <a:spLocks noChangeArrowheads="1"/>
          </p:cNvSpPr>
          <p:nvPr/>
        </p:nvSpPr>
        <p:spPr bwMode="auto">
          <a:xfrm rot="8841322">
            <a:off x="3867150" y="3543300"/>
            <a:ext cx="1295400" cy="485775"/>
          </a:xfrm>
          <a:prstGeom prst="rightArrow">
            <a:avLst>
              <a:gd name="adj1" fmla="val 50000"/>
              <a:gd name="adj2" fmla="val 66667"/>
            </a:avLst>
          </a:prstGeom>
          <a:solidFill>
            <a:schemeClr val="accent2"/>
          </a:solidFill>
          <a:ln w="9525">
            <a:solidFill>
              <a:schemeClr val="tx1"/>
            </a:solidFill>
            <a:miter lim="800000"/>
            <a:headEnd/>
            <a:tailEnd/>
          </a:ln>
        </p:spPr>
        <p:txBody>
          <a:bodyPr wrap="none" anchor="ctr"/>
          <a:lstStyle>
            <a:lvl1pPr eaLnBrk="0" hangingPunct="0">
              <a:spcBef>
                <a:spcPct val="20000"/>
              </a:spcBef>
              <a:buClr>
                <a:schemeClr val="folHlink"/>
              </a:buClr>
              <a:buSzPct val="70000"/>
              <a:buFont typeface="Wingdings" pitchFamily="2" charset="2"/>
              <a:buChar char="l"/>
              <a:defRPr sz="3000">
                <a:solidFill>
                  <a:schemeClr val="tx1"/>
                </a:solidFill>
                <a:latin typeface="Times New Roman" pitchFamily="18" charset="0"/>
              </a:defRPr>
            </a:lvl1pPr>
            <a:lvl2pPr marL="742950" indent="-285750" eaLnBrk="0" hangingPunct="0">
              <a:spcBef>
                <a:spcPct val="20000"/>
              </a:spcBef>
              <a:buClr>
                <a:schemeClr val="folHlink"/>
              </a:buClr>
              <a:buSzPct val="70000"/>
              <a:buFont typeface="Wingdings" pitchFamily="2" charset="2"/>
              <a:buChar char="l"/>
              <a:defRPr sz="2600">
                <a:solidFill>
                  <a:schemeClr val="tx1"/>
                </a:solidFill>
                <a:latin typeface="Times New Roman" pitchFamily="18" charset="0"/>
              </a:defRPr>
            </a:lvl2pPr>
            <a:lvl3pPr marL="1143000" indent="-228600" eaLnBrk="0" hangingPunct="0">
              <a:spcBef>
                <a:spcPct val="20000"/>
              </a:spcBef>
              <a:buClr>
                <a:schemeClr val="folHlink"/>
              </a:buClr>
              <a:buSzPct val="70000"/>
              <a:buFont typeface="Wingdings" pitchFamily="2" charset="2"/>
              <a:buChar char="l"/>
              <a:defRPr sz="2300">
                <a:solidFill>
                  <a:schemeClr val="tx1"/>
                </a:solidFill>
                <a:latin typeface="Times New Roman" pitchFamily="18" charset="0"/>
              </a:defRPr>
            </a:lvl3pPr>
            <a:lvl4pPr marL="1600200" indent="-228600" eaLnBrk="0" hangingPunct="0">
              <a:spcBef>
                <a:spcPct val="20000"/>
              </a:spcBef>
              <a:buClr>
                <a:schemeClr val="folHlink"/>
              </a:buClr>
              <a:buSzPct val="70000"/>
              <a:buFont typeface="Wingdings" pitchFamily="2" charset="2"/>
              <a:buChar char="§"/>
              <a:defRPr sz="2000">
                <a:solidFill>
                  <a:schemeClr val="tx1"/>
                </a:solidFill>
                <a:latin typeface="Times New Roman" pitchFamily="18" charset="0"/>
              </a:defRPr>
            </a:lvl4pPr>
            <a:lvl5pPr marL="2057400" indent="-228600" eaLnBrk="0" hangingPunct="0">
              <a:spcBef>
                <a:spcPct val="20000"/>
              </a:spcBef>
              <a:buClr>
                <a:schemeClr val="folHlink"/>
              </a:buClr>
              <a:buSzPct val="70000"/>
              <a:buFont typeface="Wingdings" pitchFamily="2" charset="2"/>
              <a:buChar char="§"/>
              <a:defRPr sz="2000">
                <a:solidFill>
                  <a:schemeClr val="tx1"/>
                </a:solidFill>
                <a:latin typeface="Times New Roman" pitchFamily="18" charset="0"/>
              </a:defRPr>
            </a:lvl5pPr>
            <a:lvl6pPr marL="2514600" indent="-228600" eaLnBrk="0" fontAlgn="base" hangingPunct="0">
              <a:spcBef>
                <a:spcPct val="20000"/>
              </a:spcBef>
              <a:spcAft>
                <a:spcPct val="0"/>
              </a:spcAft>
              <a:buClr>
                <a:schemeClr val="folHlink"/>
              </a:buClr>
              <a:buSzPct val="70000"/>
              <a:buFont typeface="Wingdings" pitchFamily="2" charset="2"/>
              <a:buChar char="§"/>
              <a:defRPr sz="2000">
                <a:solidFill>
                  <a:schemeClr val="tx1"/>
                </a:solidFill>
                <a:latin typeface="Times New Roman" pitchFamily="18" charset="0"/>
              </a:defRPr>
            </a:lvl6pPr>
            <a:lvl7pPr marL="2971800" indent="-228600" eaLnBrk="0" fontAlgn="base" hangingPunct="0">
              <a:spcBef>
                <a:spcPct val="20000"/>
              </a:spcBef>
              <a:spcAft>
                <a:spcPct val="0"/>
              </a:spcAft>
              <a:buClr>
                <a:schemeClr val="folHlink"/>
              </a:buClr>
              <a:buSzPct val="70000"/>
              <a:buFont typeface="Wingdings" pitchFamily="2" charset="2"/>
              <a:buChar char="§"/>
              <a:defRPr sz="2000">
                <a:solidFill>
                  <a:schemeClr val="tx1"/>
                </a:solidFill>
                <a:latin typeface="Times New Roman" pitchFamily="18" charset="0"/>
              </a:defRPr>
            </a:lvl7pPr>
            <a:lvl8pPr marL="3429000" indent="-228600" eaLnBrk="0" fontAlgn="base" hangingPunct="0">
              <a:spcBef>
                <a:spcPct val="20000"/>
              </a:spcBef>
              <a:spcAft>
                <a:spcPct val="0"/>
              </a:spcAft>
              <a:buClr>
                <a:schemeClr val="folHlink"/>
              </a:buClr>
              <a:buSzPct val="70000"/>
              <a:buFont typeface="Wingdings" pitchFamily="2" charset="2"/>
              <a:buChar char="§"/>
              <a:defRPr sz="2000">
                <a:solidFill>
                  <a:schemeClr val="tx1"/>
                </a:solidFill>
                <a:latin typeface="Times New Roman" pitchFamily="18" charset="0"/>
              </a:defRPr>
            </a:lvl8pPr>
            <a:lvl9pPr marL="3886200" indent="-228600" eaLnBrk="0" fontAlgn="base" hangingPunct="0">
              <a:spcBef>
                <a:spcPct val="20000"/>
              </a:spcBef>
              <a:spcAft>
                <a:spcPct val="0"/>
              </a:spcAft>
              <a:buClr>
                <a:schemeClr val="folHlink"/>
              </a:buClr>
              <a:buSzPct val="70000"/>
              <a:buFont typeface="Wingdings" pitchFamily="2" charset="2"/>
              <a:buChar char="§"/>
              <a:defRPr sz="2000">
                <a:solidFill>
                  <a:schemeClr val="tx1"/>
                </a:solidFill>
                <a:latin typeface="Times New Roman" pitchFamily="18" charset="0"/>
              </a:defRPr>
            </a:lvl9pPr>
          </a:lstStyle>
          <a:p>
            <a:pPr eaLnBrk="1" hangingPunct="1">
              <a:spcBef>
                <a:spcPct val="0"/>
              </a:spcBef>
              <a:buClrTx/>
              <a:buSzTx/>
              <a:buFontTx/>
              <a:buNone/>
            </a:pPr>
            <a:endParaRPr lang="en-US" altLang="en-US" sz="1800">
              <a:latin typeface="Arial" pitchFamily="34" charset="0"/>
            </a:endParaRPr>
          </a:p>
        </p:txBody>
      </p:sp>
      <p:sp>
        <p:nvSpPr>
          <p:cNvPr id="26636" name="Text Box 16"/>
          <p:cNvSpPr txBox="1">
            <a:spLocks noChangeArrowheads="1"/>
          </p:cNvSpPr>
          <p:nvPr/>
        </p:nvSpPr>
        <p:spPr bwMode="auto">
          <a:xfrm>
            <a:off x="5238750" y="4305300"/>
            <a:ext cx="2895600" cy="1768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folHlink"/>
              </a:buClr>
              <a:buSzPct val="70000"/>
              <a:buFont typeface="Wingdings" pitchFamily="2" charset="2"/>
              <a:buChar char="l"/>
              <a:defRPr sz="3000">
                <a:solidFill>
                  <a:schemeClr val="tx1"/>
                </a:solidFill>
                <a:latin typeface="Times New Roman" pitchFamily="18" charset="0"/>
              </a:defRPr>
            </a:lvl1pPr>
            <a:lvl2pPr marL="742950" indent="-285750" eaLnBrk="0" hangingPunct="0">
              <a:spcBef>
                <a:spcPct val="20000"/>
              </a:spcBef>
              <a:buClr>
                <a:schemeClr val="folHlink"/>
              </a:buClr>
              <a:buSzPct val="70000"/>
              <a:buFont typeface="Wingdings" pitchFamily="2" charset="2"/>
              <a:buChar char="l"/>
              <a:defRPr sz="2600">
                <a:solidFill>
                  <a:schemeClr val="tx1"/>
                </a:solidFill>
                <a:latin typeface="Times New Roman" pitchFamily="18" charset="0"/>
              </a:defRPr>
            </a:lvl2pPr>
            <a:lvl3pPr marL="1143000" indent="-228600" eaLnBrk="0" hangingPunct="0">
              <a:spcBef>
                <a:spcPct val="20000"/>
              </a:spcBef>
              <a:buClr>
                <a:schemeClr val="folHlink"/>
              </a:buClr>
              <a:buSzPct val="70000"/>
              <a:buFont typeface="Wingdings" pitchFamily="2" charset="2"/>
              <a:buChar char="l"/>
              <a:defRPr sz="2300">
                <a:solidFill>
                  <a:schemeClr val="tx1"/>
                </a:solidFill>
                <a:latin typeface="Times New Roman" pitchFamily="18" charset="0"/>
              </a:defRPr>
            </a:lvl3pPr>
            <a:lvl4pPr marL="1600200" indent="-228600" eaLnBrk="0" hangingPunct="0">
              <a:spcBef>
                <a:spcPct val="20000"/>
              </a:spcBef>
              <a:buClr>
                <a:schemeClr val="folHlink"/>
              </a:buClr>
              <a:buSzPct val="70000"/>
              <a:buFont typeface="Wingdings" pitchFamily="2" charset="2"/>
              <a:buChar char="§"/>
              <a:defRPr sz="2000">
                <a:solidFill>
                  <a:schemeClr val="tx1"/>
                </a:solidFill>
                <a:latin typeface="Times New Roman" pitchFamily="18" charset="0"/>
              </a:defRPr>
            </a:lvl4pPr>
            <a:lvl5pPr marL="2057400" indent="-228600" eaLnBrk="0" hangingPunct="0">
              <a:spcBef>
                <a:spcPct val="20000"/>
              </a:spcBef>
              <a:buClr>
                <a:schemeClr val="folHlink"/>
              </a:buClr>
              <a:buSzPct val="70000"/>
              <a:buFont typeface="Wingdings" pitchFamily="2" charset="2"/>
              <a:buChar char="§"/>
              <a:defRPr sz="2000">
                <a:solidFill>
                  <a:schemeClr val="tx1"/>
                </a:solidFill>
                <a:latin typeface="Times New Roman" pitchFamily="18" charset="0"/>
              </a:defRPr>
            </a:lvl5pPr>
            <a:lvl6pPr marL="2514600" indent="-228600" eaLnBrk="0" fontAlgn="base" hangingPunct="0">
              <a:spcBef>
                <a:spcPct val="20000"/>
              </a:spcBef>
              <a:spcAft>
                <a:spcPct val="0"/>
              </a:spcAft>
              <a:buClr>
                <a:schemeClr val="folHlink"/>
              </a:buClr>
              <a:buSzPct val="70000"/>
              <a:buFont typeface="Wingdings" pitchFamily="2" charset="2"/>
              <a:buChar char="§"/>
              <a:defRPr sz="2000">
                <a:solidFill>
                  <a:schemeClr val="tx1"/>
                </a:solidFill>
                <a:latin typeface="Times New Roman" pitchFamily="18" charset="0"/>
              </a:defRPr>
            </a:lvl6pPr>
            <a:lvl7pPr marL="2971800" indent="-228600" eaLnBrk="0" fontAlgn="base" hangingPunct="0">
              <a:spcBef>
                <a:spcPct val="20000"/>
              </a:spcBef>
              <a:spcAft>
                <a:spcPct val="0"/>
              </a:spcAft>
              <a:buClr>
                <a:schemeClr val="folHlink"/>
              </a:buClr>
              <a:buSzPct val="70000"/>
              <a:buFont typeface="Wingdings" pitchFamily="2" charset="2"/>
              <a:buChar char="§"/>
              <a:defRPr sz="2000">
                <a:solidFill>
                  <a:schemeClr val="tx1"/>
                </a:solidFill>
                <a:latin typeface="Times New Roman" pitchFamily="18" charset="0"/>
              </a:defRPr>
            </a:lvl7pPr>
            <a:lvl8pPr marL="3429000" indent="-228600" eaLnBrk="0" fontAlgn="base" hangingPunct="0">
              <a:spcBef>
                <a:spcPct val="20000"/>
              </a:spcBef>
              <a:spcAft>
                <a:spcPct val="0"/>
              </a:spcAft>
              <a:buClr>
                <a:schemeClr val="folHlink"/>
              </a:buClr>
              <a:buSzPct val="70000"/>
              <a:buFont typeface="Wingdings" pitchFamily="2" charset="2"/>
              <a:buChar char="§"/>
              <a:defRPr sz="2000">
                <a:solidFill>
                  <a:schemeClr val="tx1"/>
                </a:solidFill>
                <a:latin typeface="Times New Roman" pitchFamily="18" charset="0"/>
              </a:defRPr>
            </a:lvl8pPr>
            <a:lvl9pPr marL="3886200" indent="-228600" eaLnBrk="0" fontAlgn="base" hangingPunct="0">
              <a:spcBef>
                <a:spcPct val="20000"/>
              </a:spcBef>
              <a:spcAft>
                <a:spcPct val="0"/>
              </a:spcAft>
              <a:buClr>
                <a:schemeClr val="folHlink"/>
              </a:buClr>
              <a:buSzPct val="70000"/>
              <a:buFont typeface="Wingdings" pitchFamily="2" charset="2"/>
              <a:buChar char="§"/>
              <a:defRPr sz="2000">
                <a:solidFill>
                  <a:schemeClr val="tx1"/>
                </a:solidFill>
                <a:latin typeface="Times New Roman" pitchFamily="18" charset="0"/>
              </a:defRPr>
            </a:lvl9pPr>
          </a:lstStyle>
          <a:p>
            <a:pPr algn="ctr" eaLnBrk="1" hangingPunct="1">
              <a:spcBef>
                <a:spcPct val="50000"/>
              </a:spcBef>
              <a:buClrTx/>
              <a:buSzTx/>
              <a:buFontTx/>
              <a:buNone/>
            </a:pPr>
            <a:r>
              <a:rPr lang="en-US" altLang="en-US" sz="2000">
                <a:latin typeface="Calibri" pitchFamily="34" charset="0"/>
              </a:rPr>
              <a:t>High-Risk Referrals</a:t>
            </a:r>
          </a:p>
          <a:p>
            <a:pPr algn="ctr" eaLnBrk="1" hangingPunct="1">
              <a:spcBef>
                <a:spcPct val="50000"/>
              </a:spcBef>
              <a:buClrTx/>
              <a:buSzTx/>
              <a:buFontTx/>
              <a:buNone/>
            </a:pPr>
            <a:r>
              <a:rPr lang="en-US" altLang="en-US" sz="2000">
                <a:latin typeface="Calibri" pitchFamily="34" charset="0"/>
              </a:rPr>
              <a:t>Tests with suspicious results for Breast, Prostate, Colon, Ovarian or Skin Cancer</a:t>
            </a:r>
          </a:p>
        </p:txBody>
      </p:sp>
      <p:sp>
        <p:nvSpPr>
          <p:cNvPr id="26637" name="Rectangle 2"/>
          <p:cNvSpPr>
            <a:spLocks noChangeArrowheads="1"/>
          </p:cNvSpPr>
          <p:nvPr/>
        </p:nvSpPr>
        <p:spPr bwMode="auto">
          <a:xfrm>
            <a:off x="457200" y="0"/>
            <a:ext cx="8229600" cy="1447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ctr"/>
          <a:lstStyle>
            <a:lvl1pPr eaLnBrk="0" hangingPunct="0">
              <a:spcBef>
                <a:spcPct val="20000"/>
              </a:spcBef>
              <a:buClr>
                <a:schemeClr val="folHlink"/>
              </a:buClr>
              <a:buSzPct val="70000"/>
              <a:buFont typeface="Wingdings" pitchFamily="2" charset="2"/>
              <a:buChar char="l"/>
              <a:defRPr sz="3000">
                <a:solidFill>
                  <a:schemeClr val="tx1"/>
                </a:solidFill>
                <a:latin typeface="Times New Roman" pitchFamily="18" charset="0"/>
              </a:defRPr>
            </a:lvl1pPr>
            <a:lvl2pPr marL="742950" indent="-285750" eaLnBrk="0" hangingPunct="0">
              <a:spcBef>
                <a:spcPct val="20000"/>
              </a:spcBef>
              <a:buClr>
                <a:schemeClr val="folHlink"/>
              </a:buClr>
              <a:buSzPct val="70000"/>
              <a:buFont typeface="Wingdings" pitchFamily="2" charset="2"/>
              <a:buChar char="l"/>
              <a:defRPr sz="2600">
                <a:solidFill>
                  <a:schemeClr val="tx1"/>
                </a:solidFill>
                <a:latin typeface="Times New Roman" pitchFamily="18" charset="0"/>
              </a:defRPr>
            </a:lvl2pPr>
            <a:lvl3pPr marL="1143000" indent="-228600" eaLnBrk="0" hangingPunct="0">
              <a:spcBef>
                <a:spcPct val="20000"/>
              </a:spcBef>
              <a:buClr>
                <a:schemeClr val="folHlink"/>
              </a:buClr>
              <a:buSzPct val="70000"/>
              <a:buFont typeface="Wingdings" pitchFamily="2" charset="2"/>
              <a:buChar char="l"/>
              <a:defRPr sz="2300">
                <a:solidFill>
                  <a:schemeClr val="tx1"/>
                </a:solidFill>
                <a:latin typeface="Times New Roman" pitchFamily="18" charset="0"/>
              </a:defRPr>
            </a:lvl3pPr>
            <a:lvl4pPr marL="1600200" indent="-228600" eaLnBrk="0" hangingPunct="0">
              <a:spcBef>
                <a:spcPct val="20000"/>
              </a:spcBef>
              <a:buClr>
                <a:schemeClr val="folHlink"/>
              </a:buClr>
              <a:buSzPct val="70000"/>
              <a:buFont typeface="Wingdings" pitchFamily="2" charset="2"/>
              <a:buChar char="§"/>
              <a:defRPr sz="2000">
                <a:solidFill>
                  <a:schemeClr val="tx1"/>
                </a:solidFill>
                <a:latin typeface="Times New Roman" pitchFamily="18" charset="0"/>
              </a:defRPr>
            </a:lvl4pPr>
            <a:lvl5pPr marL="2057400" indent="-228600" eaLnBrk="0" hangingPunct="0">
              <a:spcBef>
                <a:spcPct val="20000"/>
              </a:spcBef>
              <a:buClr>
                <a:schemeClr val="folHlink"/>
              </a:buClr>
              <a:buSzPct val="70000"/>
              <a:buFont typeface="Wingdings" pitchFamily="2" charset="2"/>
              <a:buChar char="§"/>
              <a:defRPr sz="2000">
                <a:solidFill>
                  <a:schemeClr val="tx1"/>
                </a:solidFill>
                <a:latin typeface="Times New Roman" pitchFamily="18" charset="0"/>
              </a:defRPr>
            </a:lvl5pPr>
            <a:lvl6pPr marL="2514600" indent="-228600" eaLnBrk="0" fontAlgn="base" hangingPunct="0">
              <a:spcBef>
                <a:spcPct val="20000"/>
              </a:spcBef>
              <a:spcAft>
                <a:spcPct val="0"/>
              </a:spcAft>
              <a:buClr>
                <a:schemeClr val="folHlink"/>
              </a:buClr>
              <a:buSzPct val="70000"/>
              <a:buFont typeface="Wingdings" pitchFamily="2" charset="2"/>
              <a:buChar char="§"/>
              <a:defRPr sz="2000">
                <a:solidFill>
                  <a:schemeClr val="tx1"/>
                </a:solidFill>
                <a:latin typeface="Times New Roman" pitchFamily="18" charset="0"/>
              </a:defRPr>
            </a:lvl6pPr>
            <a:lvl7pPr marL="2971800" indent="-228600" eaLnBrk="0" fontAlgn="base" hangingPunct="0">
              <a:spcBef>
                <a:spcPct val="20000"/>
              </a:spcBef>
              <a:spcAft>
                <a:spcPct val="0"/>
              </a:spcAft>
              <a:buClr>
                <a:schemeClr val="folHlink"/>
              </a:buClr>
              <a:buSzPct val="70000"/>
              <a:buFont typeface="Wingdings" pitchFamily="2" charset="2"/>
              <a:buChar char="§"/>
              <a:defRPr sz="2000">
                <a:solidFill>
                  <a:schemeClr val="tx1"/>
                </a:solidFill>
                <a:latin typeface="Times New Roman" pitchFamily="18" charset="0"/>
              </a:defRPr>
            </a:lvl7pPr>
            <a:lvl8pPr marL="3429000" indent="-228600" eaLnBrk="0" fontAlgn="base" hangingPunct="0">
              <a:spcBef>
                <a:spcPct val="20000"/>
              </a:spcBef>
              <a:spcAft>
                <a:spcPct val="0"/>
              </a:spcAft>
              <a:buClr>
                <a:schemeClr val="folHlink"/>
              </a:buClr>
              <a:buSzPct val="70000"/>
              <a:buFont typeface="Wingdings" pitchFamily="2" charset="2"/>
              <a:buChar char="§"/>
              <a:defRPr sz="2000">
                <a:solidFill>
                  <a:schemeClr val="tx1"/>
                </a:solidFill>
                <a:latin typeface="Times New Roman" pitchFamily="18" charset="0"/>
              </a:defRPr>
            </a:lvl8pPr>
            <a:lvl9pPr marL="3886200" indent="-228600" eaLnBrk="0" fontAlgn="base" hangingPunct="0">
              <a:spcBef>
                <a:spcPct val="20000"/>
              </a:spcBef>
              <a:spcAft>
                <a:spcPct val="0"/>
              </a:spcAft>
              <a:buClr>
                <a:schemeClr val="folHlink"/>
              </a:buClr>
              <a:buSzPct val="70000"/>
              <a:buFont typeface="Wingdings" pitchFamily="2" charset="2"/>
              <a:buChar char="§"/>
              <a:defRPr sz="2000">
                <a:solidFill>
                  <a:schemeClr val="tx1"/>
                </a:solidFill>
                <a:latin typeface="Times New Roman" pitchFamily="18" charset="0"/>
              </a:defRPr>
            </a:lvl9pPr>
          </a:lstStyle>
          <a:p>
            <a:pPr eaLnBrk="1" hangingPunct="1">
              <a:spcBef>
                <a:spcPct val="0"/>
              </a:spcBef>
              <a:buClrTx/>
              <a:buSzTx/>
              <a:buFontTx/>
              <a:buNone/>
            </a:pPr>
            <a:r>
              <a:rPr lang="en-US" altLang="en-US" sz="3900" dirty="0">
                <a:solidFill>
                  <a:schemeClr val="tx2"/>
                </a:solidFill>
                <a:latin typeface="Arial" pitchFamily="34" charset="0"/>
              </a:rPr>
              <a:t> </a:t>
            </a:r>
            <a:r>
              <a:rPr lang="en-US" altLang="en-US" sz="3900" dirty="0">
                <a:solidFill>
                  <a:schemeClr val="tx2"/>
                </a:solidFill>
                <a:latin typeface="+mj-lt"/>
              </a:rPr>
              <a:t>Chart Review: </a:t>
            </a:r>
            <a:br>
              <a:rPr lang="en-US" altLang="en-US" sz="3900" dirty="0">
                <a:solidFill>
                  <a:schemeClr val="tx2"/>
                </a:solidFill>
                <a:latin typeface="+mj-lt"/>
              </a:rPr>
            </a:br>
            <a:r>
              <a:rPr lang="en-US" altLang="en-US" sz="3900" dirty="0">
                <a:solidFill>
                  <a:schemeClr val="tx2"/>
                </a:solidFill>
                <a:latin typeface="+mj-lt"/>
              </a:rPr>
              <a:t>Identifying Charts</a:t>
            </a:r>
          </a:p>
        </p:txBody>
      </p:sp>
      <p:sp>
        <p:nvSpPr>
          <p:cNvPr id="118797" name="Slide Number Placeholder 14"/>
          <p:cNvSpPr>
            <a:spLocks noGrp="1"/>
          </p:cNvSpPr>
          <p:nvPr>
            <p:ph type="sldNum" sz="quarter" idx="12"/>
          </p:nvPr>
        </p:nvSpPr>
        <p:spPr/>
        <p:txBody>
          <a:bodyPr/>
          <a:lstStyle/>
          <a:p>
            <a:pPr>
              <a:defRPr/>
            </a:pPr>
            <a:endParaRPr lang="en-US" altLang="en-US" dirty="0" smtClean="0"/>
          </a:p>
        </p:txBody>
      </p:sp>
    </p:spTree>
    <p:extLst>
      <p:ext uri="{BB962C8B-B14F-4D97-AF65-F5344CB8AC3E}">
        <p14:creationId xmlns:p14="http://schemas.microsoft.com/office/powerpoint/2010/main" val="524641046"/>
      </p:ext>
    </p:extLst>
  </p:cSld>
  <p:clrMapOvr>
    <a:masterClrMapping/>
  </p:clrMapOvr>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Rectangle 18"/>
          <p:cNvSpPr/>
          <p:nvPr/>
        </p:nvSpPr>
        <p:spPr bwMode="auto">
          <a:xfrm>
            <a:off x="148856" y="1504950"/>
            <a:ext cx="8991600" cy="5353050"/>
          </a:xfrm>
          <a:prstGeom prst="rect">
            <a:avLst/>
          </a:prstGeom>
          <a:solidFill>
            <a:schemeClr val="bg1"/>
          </a:solidFill>
          <a:ln w="9525" cap="flat" cmpd="sng" algn="ctr">
            <a:solidFill>
              <a:schemeClr val="bg1"/>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smtClean="0">
              <a:ln>
                <a:noFill/>
              </a:ln>
              <a:solidFill>
                <a:schemeClr val="tx1"/>
              </a:solidFill>
              <a:effectLst/>
              <a:latin typeface="Times New Roman" pitchFamily="18" charset="0"/>
            </a:endParaRPr>
          </a:p>
        </p:txBody>
      </p:sp>
      <p:sp>
        <p:nvSpPr>
          <p:cNvPr id="27650" name="AutoShape 3"/>
          <p:cNvSpPr>
            <a:spLocks noChangeArrowheads="1"/>
          </p:cNvSpPr>
          <p:nvPr/>
        </p:nvSpPr>
        <p:spPr bwMode="auto">
          <a:xfrm>
            <a:off x="381000" y="1524000"/>
            <a:ext cx="2819400" cy="1295400"/>
          </a:xfrm>
          <a:prstGeom prst="flowChartInputOutput">
            <a:avLst/>
          </a:prstGeom>
          <a:solidFill>
            <a:srgbClr val="99CCFF"/>
          </a:solidFill>
          <a:ln w="9525">
            <a:solidFill>
              <a:schemeClr val="tx1"/>
            </a:solidFill>
            <a:miter lim="800000"/>
            <a:headEnd/>
            <a:tailEnd/>
          </a:ln>
        </p:spPr>
        <p:txBody>
          <a:bodyPr wrap="none" anchor="ctr"/>
          <a:lstStyle>
            <a:lvl1pPr eaLnBrk="0" hangingPunct="0">
              <a:spcBef>
                <a:spcPct val="20000"/>
              </a:spcBef>
              <a:buClr>
                <a:schemeClr val="folHlink"/>
              </a:buClr>
              <a:buSzPct val="70000"/>
              <a:buFont typeface="Wingdings" pitchFamily="2" charset="2"/>
              <a:buChar char="l"/>
              <a:defRPr sz="3000">
                <a:solidFill>
                  <a:schemeClr val="tx1"/>
                </a:solidFill>
                <a:latin typeface="Times New Roman" pitchFamily="18" charset="0"/>
              </a:defRPr>
            </a:lvl1pPr>
            <a:lvl2pPr marL="742950" indent="-285750" eaLnBrk="0" hangingPunct="0">
              <a:spcBef>
                <a:spcPct val="20000"/>
              </a:spcBef>
              <a:buClr>
                <a:schemeClr val="folHlink"/>
              </a:buClr>
              <a:buSzPct val="70000"/>
              <a:buFont typeface="Wingdings" pitchFamily="2" charset="2"/>
              <a:buChar char="l"/>
              <a:defRPr sz="2600">
                <a:solidFill>
                  <a:schemeClr val="tx1"/>
                </a:solidFill>
                <a:latin typeface="Times New Roman" pitchFamily="18" charset="0"/>
              </a:defRPr>
            </a:lvl2pPr>
            <a:lvl3pPr marL="1143000" indent="-228600" eaLnBrk="0" hangingPunct="0">
              <a:spcBef>
                <a:spcPct val="20000"/>
              </a:spcBef>
              <a:buClr>
                <a:schemeClr val="folHlink"/>
              </a:buClr>
              <a:buSzPct val="70000"/>
              <a:buFont typeface="Wingdings" pitchFamily="2" charset="2"/>
              <a:buChar char="l"/>
              <a:defRPr sz="2300">
                <a:solidFill>
                  <a:schemeClr val="tx1"/>
                </a:solidFill>
                <a:latin typeface="Times New Roman" pitchFamily="18" charset="0"/>
              </a:defRPr>
            </a:lvl3pPr>
            <a:lvl4pPr marL="1600200" indent="-228600" eaLnBrk="0" hangingPunct="0">
              <a:spcBef>
                <a:spcPct val="20000"/>
              </a:spcBef>
              <a:buClr>
                <a:schemeClr val="folHlink"/>
              </a:buClr>
              <a:buSzPct val="70000"/>
              <a:buFont typeface="Wingdings" pitchFamily="2" charset="2"/>
              <a:buChar char="§"/>
              <a:defRPr sz="2000">
                <a:solidFill>
                  <a:schemeClr val="tx1"/>
                </a:solidFill>
                <a:latin typeface="Times New Roman" pitchFamily="18" charset="0"/>
              </a:defRPr>
            </a:lvl4pPr>
            <a:lvl5pPr marL="2057400" indent="-228600" eaLnBrk="0" hangingPunct="0">
              <a:spcBef>
                <a:spcPct val="20000"/>
              </a:spcBef>
              <a:buClr>
                <a:schemeClr val="folHlink"/>
              </a:buClr>
              <a:buSzPct val="70000"/>
              <a:buFont typeface="Wingdings" pitchFamily="2" charset="2"/>
              <a:buChar char="§"/>
              <a:defRPr sz="2000">
                <a:solidFill>
                  <a:schemeClr val="tx1"/>
                </a:solidFill>
                <a:latin typeface="Times New Roman" pitchFamily="18" charset="0"/>
              </a:defRPr>
            </a:lvl5pPr>
            <a:lvl6pPr marL="2514600" indent="-228600" eaLnBrk="0" fontAlgn="base" hangingPunct="0">
              <a:spcBef>
                <a:spcPct val="20000"/>
              </a:spcBef>
              <a:spcAft>
                <a:spcPct val="0"/>
              </a:spcAft>
              <a:buClr>
                <a:schemeClr val="folHlink"/>
              </a:buClr>
              <a:buSzPct val="70000"/>
              <a:buFont typeface="Wingdings" pitchFamily="2" charset="2"/>
              <a:buChar char="§"/>
              <a:defRPr sz="2000">
                <a:solidFill>
                  <a:schemeClr val="tx1"/>
                </a:solidFill>
                <a:latin typeface="Times New Roman" pitchFamily="18" charset="0"/>
              </a:defRPr>
            </a:lvl6pPr>
            <a:lvl7pPr marL="2971800" indent="-228600" eaLnBrk="0" fontAlgn="base" hangingPunct="0">
              <a:spcBef>
                <a:spcPct val="20000"/>
              </a:spcBef>
              <a:spcAft>
                <a:spcPct val="0"/>
              </a:spcAft>
              <a:buClr>
                <a:schemeClr val="folHlink"/>
              </a:buClr>
              <a:buSzPct val="70000"/>
              <a:buFont typeface="Wingdings" pitchFamily="2" charset="2"/>
              <a:buChar char="§"/>
              <a:defRPr sz="2000">
                <a:solidFill>
                  <a:schemeClr val="tx1"/>
                </a:solidFill>
                <a:latin typeface="Times New Roman" pitchFamily="18" charset="0"/>
              </a:defRPr>
            </a:lvl7pPr>
            <a:lvl8pPr marL="3429000" indent="-228600" eaLnBrk="0" fontAlgn="base" hangingPunct="0">
              <a:spcBef>
                <a:spcPct val="20000"/>
              </a:spcBef>
              <a:spcAft>
                <a:spcPct val="0"/>
              </a:spcAft>
              <a:buClr>
                <a:schemeClr val="folHlink"/>
              </a:buClr>
              <a:buSzPct val="70000"/>
              <a:buFont typeface="Wingdings" pitchFamily="2" charset="2"/>
              <a:buChar char="§"/>
              <a:defRPr sz="2000">
                <a:solidFill>
                  <a:schemeClr val="tx1"/>
                </a:solidFill>
                <a:latin typeface="Times New Roman" pitchFamily="18" charset="0"/>
              </a:defRPr>
            </a:lvl8pPr>
            <a:lvl9pPr marL="3886200" indent="-228600" eaLnBrk="0" fontAlgn="base" hangingPunct="0">
              <a:spcBef>
                <a:spcPct val="20000"/>
              </a:spcBef>
              <a:spcAft>
                <a:spcPct val="0"/>
              </a:spcAft>
              <a:buClr>
                <a:schemeClr val="folHlink"/>
              </a:buClr>
              <a:buSzPct val="70000"/>
              <a:buFont typeface="Wingdings" pitchFamily="2" charset="2"/>
              <a:buChar char="§"/>
              <a:defRPr sz="2000">
                <a:solidFill>
                  <a:schemeClr val="tx1"/>
                </a:solidFill>
                <a:latin typeface="Times New Roman" pitchFamily="18" charset="0"/>
              </a:defRPr>
            </a:lvl9pPr>
          </a:lstStyle>
          <a:p>
            <a:pPr algn="ctr" eaLnBrk="1" hangingPunct="1">
              <a:spcBef>
                <a:spcPct val="0"/>
              </a:spcBef>
              <a:buClrTx/>
              <a:buSzTx/>
              <a:buFontTx/>
              <a:buNone/>
            </a:pPr>
            <a:endParaRPr lang="en-US" altLang="en-US" sz="1600">
              <a:latin typeface="Arial" pitchFamily="34" charset="0"/>
            </a:endParaRPr>
          </a:p>
        </p:txBody>
      </p:sp>
      <p:sp>
        <p:nvSpPr>
          <p:cNvPr id="27651" name="Text Box 4"/>
          <p:cNvSpPr txBox="1">
            <a:spLocks noChangeArrowheads="1"/>
          </p:cNvSpPr>
          <p:nvPr/>
        </p:nvSpPr>
        <p:spPr bwMode="auto">
          <a:xfrm>
            <a:off x="228600" y="1600200"/>
            <a:ext cx="3124200" cy="1006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folHlink"/>
              </a:buClr>
              <a:buSzPct val="70000"/>
              <a:buFont typeface="Wingdings" pitchFamily="2" charset="2"/>
              <a:buChar char="l"/>
              <a:defRPr sz="3000">
                <a:solidFill>
                  <a:schemeClr val="tx1"/>
                </a:solidFill>
                <a:latin typeface="Times New Roman" pitchFamily="18" charset="0"/>
              </a:defRPr>
            </a:lvl1pPr>
            <a:lvl2pPr marL="742950" indent="-285750" eaLnBrk="0" hangingPunct="0">
              <a:spcBef>
                <a:spcPct val="20000"/>
              </a:spcBef>
              <a:buClr>
                <a:schemeClr val="folHlink"/>
              </a:buClr>
              <a:buSzPct val="70000"/>
              <a:buFont typeface="Wingdings" pitchFamily="2" charset="2"/>
              <a:buChar char="l"/>
              <a:defRPr sz="2600">
                <a:solidFill>
                  <a:schemeClr val="tx1"/>
                </a:solidFill>
                <a:latin typeface="Times New Roman" pitchFamily="18" charset="0"/>
              </a:defRPr>
            </a:lvl2pPr>
            <a:lvl3pPr marL="1143000" indent="-228600" eaLnBrk="0" hangingPunct="0">
              <a:spcBef>
                <a:spcPct val="20000"/>
              </a:spcBef>
              <a:buClr>
                <a:schemeClr val="folHlink"/>
              </a:buClr>
              <a:buSzPct val="70000"/>
              <a:buFont typeface="Wingdings" pitchFamily="2" charset="2"/>
              <a:buChar char="l"/>
              <a:defRPr sz="2300">
                <a:solidFill>
                  <a:schemeClr val="tx1"/>
                </a:solidFill>
                <a:latin typeface="Times New Roman" pitchFamily="18" charset="0"/>
              </a:defRPr>
            </a:lvl3pPr>
            <a:lvl4pPr marL="1600200" indent="-228600" eaLnBrk="0" hangingPunct="0">
              <a:spcBef>
                <a:spcPct val="20000"/>
              </a:spcBef>
              <a:buClr>
                <a:schemeClr val="folHlink"/>
              </a:buClr>
              <a:buSzPct val="70000"/>
              <a:buFont typeface="Wingdings" pitchFamily="2" charset="2"/>
              <a:buChar char="§"/>
              <a:defRPr sz="2000">
                <a:solidFill>
                  <a:schemeClr val="tx1"/>
                </a:solidFill>
                <a:latin typeface="Times New Roman" pitchFamily="18" charset="0"/>
              </a:defRPr>
            </a:lvl4pPr>
            <a:lvl5pPr marL="2057400" indent="-228600" eaLnBrk="0" hangingPunct="0">
              <a:spcBef>
                <a:spcPct val="20000"/>
              </a:spcBef>
              <a:buClr>
                <a:schemeClr val="folHlink"/>
              </a:buClr>
              <a:buSzPct val="70000"/>
              <a:buFont typeface="Wingdings" pitchFamily="2" charset="2"/>
              <a:buChar char="§"/>
              <a:defRPr sz="2000">
                <a:solidFill>
                  <a:schemeClr val="tx1"/>
                </a:solidFill>
                <a:latin typeface="Times New Roman" pitchFamily="18" charset="0"/>
              </a:defRPr>
            </a:lvl5pPr>
            <a:lvl6pPr marL="2514600" indent="-228600" eaLnBrk="0" fontAlgn="base" hangingPunct="0">
              <a:spcBef>
                <a:spcPct val="20000"/>
              </a:spcBef>
              <a:spcAft>
                <a:spcPct val="0"/>
              </a:spcAft>
              <a:buClr>
                <a:schemeClr val="folHlink"/>
              </a:buClr>
              <a:buSzPct val="70000"/>
              <a:buFont typeface="Wingdings" pitchFamily="2" charset="2"/>
              <a:buChar char="§"/>
              <a:defRPr sz="2000">
                <a:solidFill>
                  <a:schemeClr val="tx1"/>
                </a:solidFill>
                <a:latin typeface="Times New Roman" pitchFamily="18" charset="0"/>
              </a:defRPr>
            </a:lvl6pPr>
            <a:lvl7pPr marL="2971800" indent="-228600" eaLnBrk="0" fontAlgn="base" hangingPunct="0">
              <a:spcBef>
                <a:spcPct val="20000"/>
              </a:spcBef>
              <a:spcAft>
                <a:spcPct val="0"/>
              </a:spcAft>
              <a:buClr>
                <a:schemeClr val="folHlink"/>
              </a:buClr>
              <a:buSzPct val="70000"/>
              <a:buFont typeface="Wingdings" pitchFamily="2" charset="2"/>
              <a:buChar char="§"/>
              <a:defRPr sz="2000">
                <a:solidFill>
                  <a:schemeClr val="tx1"/>
                </a:solidFill>
                <a:latin typeface="Times New Roman" pitchFamily="18" charset="0"/>
              </a:defRPr>
            </a:lvl7pPr>
            <a:lvl8pPr marL="3429000" indent="-228600" eaLnBrk="0" fontAlgn="base" hangingPunct="0">
              <a:spcBef>
                <a:spcPct val="20000"/>
              </a:spcBef>
              <a:spcAft>
                <a:spcPct val="0"/>
              </a:spcAft>
              <a:buClr>
                <a:schemeClr val="folHlink"/>
              </a:buClr>
              <a:buSzPct val="70000"/>
              <a:buFont typeface="Wingdings" pitchFamily="2" charset="2"/>
              <a:buChar char="§"/>
              <a:defRPr sz="2000">
                <a:solidFill>
                  <a:schemeClr val="tx1"/>
                </a:solidFill>
                <a:latin typeface="Times New Roman" pitchFamily="18" charset="0"/>
              </a:defRPr>
            </a:lvl8pPr>
            <a:lvl9pPr marL="3886200" indent="-228600" eaLnBrk="0" fontAlgn="base" hangingPunct="0">
              <a:spcBef>
                <a:spcPct val="20000"/>
              </a:spcBef>
              <a:spcAft>
                <a:spcPct val="0"/>
              </a:spcAft>
              <a:buClr>
                <a:schemeClr val="folHlink"/>
              </a:buClr>
              <a:buSzPct val="70000"/>
              <a:buFont typeface="Wingdings" pitchFamily="2" charset="2"/>
              <a:buChar char="§"/>
              <a:defRPr sz="2000">
                <a:solidFill>
                  <a:schemeClr val="tx1"/>
                </a:solidFill>
                <a:latin typeface="Times New Roman" pitchFamily="18" charset="0"/>
              </a:defRPr>
            </a:lvl9pPr>
          </a:lstStyle>
          <a:p>
            <a:pPr algn="ctr" eaLnBrk="1" hangingPunct="1">
              <a:spcBef>
                <a:spcPct val="50000"/>
              </a:spcBef>
              <a:buClrTx/>
              <a:buSzTx/>
              <a:buFontTx/>
              <a:buNone/>
            </a:pPr>
            <a:r>
              <a:rPr lang="en-US" altLang="en-US" sz="2000">
                <a:latin typeface="Calibri" pitchFamily="34" charset="0"/>
              </a:rPr>
              <a:t>Questions for </a:t>
            </a:r>
            <a:br>
              <a:rPr lang="en-US" altLang="en-US" sz="2000">
                <a:latin typeface="Calibri" pitchFamily="34" charset="0"/>
              </a:rPr>
            </a:br>
            <a:r>
              <a:rPr lang="en-US" altLang="en-US" sz="2000">
                <a:latin typeface="Calibri" pitchFamily="34" charset="0"/>
              </a:rPr>
              <a:t>Abnormal </a:t>
            </a:r>
            <a:br>
              <a:rPr lang="en-US" altLang="en-US" sz="2000">
                <a:latin typeface="Calibri" pitchFamily="34" charset="0"/>
              </a:rPr>
            </a:br>
            <a:r>
              <a:rPr lang="en-US" altLang="en-US" sz="2000">
                <a:latin typeface="Calibri" pitchFamily="34" charset="0"/>
              </a:rPr>
              <a:t>Test Results</a:t>
            </a:r>
          </a:p>
        </p:txBody>
      </p:sp>
      <p:sp>
        <p:nvSpPr>
          <p:cNvPr id="27652" name="AutoShape 9"/>
          <p:cNvSpPr>
            <a:spLocks noChangeArrowheads="1"/>
          </p:cNvSpPr>
          <p:nvPr/>
        </p:nvSpPr>
        <p:spPr bwMode="auto">
          <a:xfrm>
            <a:off x="304800" y="3581400"/>
            <a:ext cx="2590800" cy="3276600"/>
          </a:xfrm>
          <a:prstGeom prst="flowChartDocument">
            <a:avLst/>
          </a:prstGeom>
          <a:solidFill>
            <a:srgbClr val="CCFFFF"/>
          </a:solidFill>
          <a:ln w="9525" algn="ctr">
            <a:solidFill>
              <a:schemeClr val="tx1"/>
            </a:solidFill>
            <a:miter lim="800000"/>
            <a:headEnd/>
            <a:tailEnd/>
          </a:ln>
        </p:spPr>
        <p:txBody>
          <a:bodyPr wrap="none" anchor="ctr"/>
          <a:lstStyle>
            <a:lvl1pPr eaLnBrk="0" hangingPunct="0">
              <a:spcBef>
                <a:spcPct val="20000"/>
              </a:spcBef>
              <a:buClr>
                <a:schemeClr val="folHlink"/>
              </a:buClr>
              <a:buSzPct val="70000"/>
              <a:buFont typeface="Wingdings" pitchFamily="2" charset="2"/>
              <a:buChar char="l"/>
              <a:defRPr sz="3000">
                <a:solidFill>
                  <a:schemeClr val="tx1"/>
                </a:solidFill>
                <a:latin typeface="Times New Roman" pitchFamily="18" charset="0"/>
              </a:defRPr>
            </a:lvl1pPr>
            <a:lvl2pPr marL="742950" indent="-285750" eaLnBrk="0" hangingPunct="0">
              <a:spcBef>
                <a:spcPct val="20000"/>
              </a:spcBef>
              <a:buClr>
                <a:schemeClr val="folHlink"/>
              </a:buClr>
              <a:buSzPct val="70000"/>
              <a:buFont typeface="Wingdings" pitchFamily="2" charset="2"/>
              <a:buChar char="l"/>
              <a:defRPr sz="2600">
                <a:solidFill>
                  <a:schemeClr val="tx1"/>
                </a:solidFill>
                <a:latin typeface="Times New Roman" pitchFamily="18" charset="0"/>
              </a:defRPr>
            </a:lvl2pPr>
            <a:lvl3pPr marL="1143000" indent="-228600" eaLnBrk="0" hangingPunct="0">
              <a:spcBef>
                <a:spcPct val="20000"/>
              </a:spcBef>
              <a:buClr>
                <a:schemeClr val="folHlink"/>
              </a:buClr>
              <a:buSzPct val="70000"/>
              <a:buFont typeface="Wingdings" pitchFamily="2" charset="2"/>
              <a:buChar char="l"/>
              <a:defRPr sz="2300">
                <a:solidFill>
                  <a:schemeClr val="tx1"/>
                </a:solidFill>
                <a:latin typeface="Times New Roman" pitchFamily="18" charset="0"/>
              </a:defRPr>
            </a:lvl3pPr>
            <a:lvl4pPr marL="1600200" indent="-228600" eaLnBrk="0" hangingPunct="0">
              <a:spcBef>
                <a:spcPct val="20000"/>
              </a:spcBef>
              <a:buClr>
                <a:schemeClr val="folHlink"/>
              </a:buClr>
              <a:buSzPct val="70000"/>
              <a:buFont typeface="Wingdings" pitchFamily="2" charset="2"/>
              <a:buChar char="§"/>
              <a:defRPr sz="2000">
                <a:solidFill>
                  <a:schemeClr val="tx1"/>
                </a:solidFill>
                <a:latin typeface="Times New Roman" pitchFamily="18" charset="0"/>
              </a:defRPr>
            </a:lvl4pPr>
            <a:lvl5pPr marL="2057400" indent="-228600" eaLnBrk="0" hangingPunct="0">
              <a:spcBef>
                <a:spcPct val="20000"/>
              </a:spcBef>
              <a:buClr>
                <a:schemeClr val="folHlink"/>
              </a:buClr>
              <a:buSzPct val="70000"/>
              <a:buFont typeface="Wingdings" pitchFamily="2" charset="2"/>
              <a:buChar char="§"/>
              <a:defRPr sz="2000">
                <a:solidFill>
                  <a:schemeClr val="tx1"/>
                </a:solidFill>
                <a:latin typeface="Times New Roman" pitchFamily="18" charset="0"/>
              </a:defRPr>
            </a:lvl5pPr>
            <a:lvl6pPr marL="2514600" indent="-228600" eaLnBrk="0" fontAlgn="base" hangingPunct="0">
              <a:spcBef>
                <a:spcPct val="20000"/>
              </a:spcBef>
              <a:spcAft>
                <a:spcPct val="0"/>
              </a:spcAft>
              <a:buClr>
                <a:schemeClr val="folHlink"/>
              </a:buClr>
              <a:buSzPct val="70000"/>
              <a:buFont typeface="Wingdings" pitchFamily="2" charset="2"/>
              <a:buChar char="§"/>
              <a:defRPr sz="2000">
                <a:solidFill>
                  <a:schemeClr val="tx1"/>
                </a:solidFill>
                <a:latin typeface="Times New Roman" pitchFamily="18" charset="0"/>
              </a:defRPr>
            </a:lvl6pPr>
            <a:lvl7pPr marL="2971800" indent="-228600" eaLnBrk="0" fontAlgn="base" hangingPunct="0">
              <a:spcBef>
                <a:spcPct val="20000"/>
              </a:spcBef>
              <a:spcAft>
                <a:spcPct val="0"/>
              </a:spcAft>
              <a:buClr>
                <a:schemeClr val="folHlink"/>
              </a:buClr>
              <a:buSzPct val="70000"/>
              <a:buFont typeface="Wingdings" pitchFamily="2" charset="2"/>
              <a:buChar char="§"/>
              <a:defRPr sz="2000">
                <a:solidFill>
                  <a:schemeClr val="tx1"/>
                </a:solidFill>
                <a:latin typeface="Times New Roman" pitchFamily="18" charset="0"/>
              </a:defRPr>
            </a:lvl7pPr>
            <a:lvl8pPr marL="3429000" indent="-228600" eaLnBrk="0" fontAlgn="base" hangingPunct="0">
              <a:spcBef>
                <a:spcPct val="20000"/>
              </a:spcBef>
              <a:spcAft>
                <a:spcPct val="0"/>
              </a:spcAft>
              <a:buClr>
                <a:schemeClr val="folHlink"/>
              </a:buClr>
              <a:buSzPct val="70000"/>
              <a:buFont typeface="Wingdings" pitchFamily="2" charset="2"/>
              <a:buChar char="§"/>
              <a:defRPr sz="2000">
                <a:solidFill>
                  <a:schemeClr val="tx1"/>
                </a:solidFill>
                <a:latin typeface="Times New Roman" pitchFamily="18" charset="0"/>
              </a:defRPr>
            </a:lvl8pPr>
            <a:lvl9pPr marL="3886200" indent="-228600" eaLnBrk="0" fontAlgn="base" hangingPunct="0">
              <a:spcBef>
                <a:spcPct val="20000"/>
              </a:spcBef>
              <a:spcAft>
                <a:spcPct val="0"/>
              </a:spcAft>
              <a:buClr>
                <a:schemeClr val="folHlink"/>
              </a:buClr>
              <a:buSzPct val="70000"/>
              <a:buFont typeface="Wingdings" pitchFamily="2" charset="2"/>
              <a:buChar char="§"/>
              <a:defRPr sz="2000">
                <a:solidFill>
                  <a:schemeClr val="tx1"/>
                </a:solidFill>
                <a:latin typeface="Times New Roman" pitchFamily="18" charset="0"/>
              </a:defRPr>
            </a:lvl9pPr>
          </a:lstStyle>
          <a:p>
            <a:pPr algn="ctr" eaLnBrk="1" hangingPunct="1">
              <a:spcBef>
                <a:spcPct val="0"/>
              </a:spcBef>
              <a:buClrTx/>
              <a:buSzTx/>
              <a:buFontTx/>
              <a:buNone/>
            </a:pPr>
            <a:endParaRPr lang="en-US" altLang="en-US" sz="1600">
              <a:latin typeface="Arial" pitchFamily="34" charset="0"/>
            </a:endParaRPr>
          </a:p>
        </p:txBody>
      </p:sp>
      <p:sp>
        <p:nvSpPr>
          <p:cNvPr id="27653" name="Text Box 11"/>
          <p:cNvSpPr txBox="1">
            <a:spLocks noChangeArrowheads="1"/>
          </p:cNvSpPr>
          <p:nvPr/>
        </p:nvSpPr>
        <p:spPr bwMode="auto">
          <a:xfrm>
            <a:off x="381000" y="3657600"/>
            <a:ext cx="2438400" cy="2835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folHlink"/>
              </a:buClr>
              <a:buSzPct val="70000"/>
              <a:buFont typeface="Wingdings" pitchFamily="2" charset="2"/>
              <a:buChar char="l"/>
              <a:defRPr sz="3000">
                <a:solidFill>
                  <a:schemeClr val="tx1"/>
                </a:solidFill>
                <a:latin typeface="Times New Roman" pitchFamily="18" charset="0"/>
              </a:defRPr>
            </a:lvl1pPr>
            <a:lvl2pPr marL="742950" indent="-285750" eaLnBrk="0" hangingPunct="0">
              <a:spcBef>
                <a:spcPct val="20000"/>
              </a:spcBef>
              <a:buClr>
                <a:schemeClr val="folHlink"/>
              </a:buClr>
              <a:buSzPct val="70000"/>
              <a:buFont typeface="Wingdings" pitchFamily="2" charset="2"/>
              <a:buChar char="l"/>
              <a:defRPr sz="2600">
                <a:solidFill>
                  <a:schemeClr val="tx1"/>
                </a:solidFill>
                <a:latin typeface="Times New Roman" pitchFamily="18" charset="0"/>
              </a:defRPr>
            </a:lvl2pPr>
            <a:lvl3pPr marL="1143000" indent="-228600" eaLnBrk="0" hangingPunct="0">
              <a:spcBef>
                <a:spcPct val="20000"/>
              </a:spcBef>
              <a:buClr>
                <a:schemeClr val="folHlink"/>
              </a:buClr>
              <a:buSzPct val="70000"/>
              <a:buFont typeface="Wingdings" pitchFamily="2" charset="2"/>
              <a:buChar char="l"/>
              <a:defRPr sz="2300">
                <a:solidFill>
                  <a:schemeClr val="tx1"/>
                </a:solidFill>
                <a:latin typeface="Times New Roman" pitchFamily="18" charset="0"/>
              </a:defRPr>
            </a:lvl3pPr>
            <a:lvl4pPr marL="1600200" indent="-228600" eaLnBrk="0" hangingPunct="0">
              <a:spcBef>
                <a:spcPct val="20000"/>
              </a:spcBef>
              <a:buClr>
                <a:schemeClr val="folHlink"/>
              </a:buClr>
              <a:buSzPct val="70000"/>
              <a:buFont typeface="Wingdings" pitchFamily="2" charset="2"/>
              <a:buChar char="§"/>
              <a:defRPr sz="2000">
                <a:solidFill>
                  <a:schemeClr val="tx1"/>
                </a:solidFill>
                <a:latin typeface="Times New Roman" pitchFamily="18" charset="0"/>
              </a:defRPr>
            </a:lvl4pPr>
            <a:lvl5pPr marL="2057400" indent="-228600" eaLnBrk="0" hangingPunct="0">
              <a:spcBef>
                <a:spcPct val="20000"/>
              </a:spcBef>
              <a:buClr>
                <a:schemeClr val="folHlink"/>
              </a:buClr>
              <a:buSzPct val="70000"/>
              <a:buFont typeface="Wingdings" pitchFamily="2" charset="2"/>
              <a:buChar char="§"/>
              <a:defRPr sz="2000">
                <a:solidFill>
                  <a:schemeClr val="tx1"/>
                </a:solidFill>
                <a:latin typeface="Times New Roman" pitchFamily="18" charset="0"/>
              </a:defRPr>
            </a:lvl5pPr>
            <a:lvl6pPr marL="2514600" indent="-228600" eaLnBrk="0" fontAlgn="base" hangingPunct="0">
              <a:spcBef>
                <a:spcPct val="20000"/>
              </a:spcBef>
              <a:spcAft>
                <a:spcPct val="0"/>
              </a:spcAft>
              <a:buClr>
                <a:schemeClr val="folHlink"/>
              </a:buClr>
              <a:buSzPct val="70000"/>
              <a:buFont typeface="Wingdings" pitchFamily="2" charset="2"/>
              <a:buChar char="§"/>
              <a:defRPr sz="2000">
                <a:solidFill>
                  <a:schemeClr val="tx1"/>
                </a:solidFill>
                <a:latin typeface="Times New Roman" pitchFamily="18" charset="0"/>
              </a:defRPr>
            </a:lvl6pPr>
            <a:lvl7pPr marL="2971800" indent="-228600" eaLnBrk="0" fontAlgn="base" hangingPunct="0">
              <a:spcBef>
                <a:spcPct val="20000"/>
              </a:spcBef>
              <a:spcAft>
                <a:spcPct val="0"/>
              </a:spcAft>
              <a:buClr>
                <a:schemeClr val="folHlink"/>
              </a:buClr>
              <a:buSzPct val="70000"/>
              <a:buFont typeface="Wingdings" pitchFamily="2" charset="2"/>
              <a:buChar char="§"/>
              <a:defRPr sz="2000">
                <a:solidFill>
                  <a:schemeClr val="tx1"/>
                </a:solidFill>
                <a:latin typeface="Times New Roman" pitchFamily="18" charset="0"/>
              </a:defRPr>
            </a:lvl7pPr>
            <a:lvl8pPr marL="3429000" indent="-228600" eaLnBrk="0" fontAlgn="base" hangingPunct="0">
              <a:spcBef>
                <a:spcPct val="20000"/>
              </a:spcBef>
              <a:spcAft>
                <a:spcPct val="0"/>
              </a:spcAft>
              <a:buClr>
                <a:schemeClr val="folHlink"/>
              </a:buClr>
              <a:buSzPct val="70000"/>
              <a:buFont typeface="Wingdings" pitchFamily="2" charset="2"/>
              <a:buChar char="§"/>
              <a:defRPr sz="2000">
                <a:solidFill>
                  <a:schemeClr val="tx1"/>
                </a:solidFill>
                <a:latin typeface="Times New Roman" pitchFamily="18" charset="0"/>
              </a:defRPr>
            </a:lvl8pPr>
            <a:lvl9pPr marL="3886200" indent="-228600" eaLnBrk="0" fontAlgn="base" hangingPunct="0">
              <a:spcBef>
                <a:spcPct val="20000"/>
              </a:spcBef>
              <a:spcAft>
                <a:spcPct val="0"/>
              </a:spcAft>
              <a:buClr>
                <a:schemeClr val="folHlink"/>
              </a:buClr>
              <a:buSzPct val="70000"/>
              <a:buFont typeface="Wingdings" pitchFamily="2" charset="2"/>
              <a:buChar char="§"/>
              <a:defRPr sz="2000">
                <a:solidFill>
                  <a:schemeClr val="tx1"/>
                </a:solidFill>
                <a:latin typeface="Times New Roman" pitchFamily="18" charset="0"/>
              </a:defRPr>
            </a:lvl9pPr>
          </a:lstStyle>
          <a:p>
            <a:pPr eaLnBrk="1" hangingPunct="1">
              <a:spcBef>
                <a:spcPct val="0"/>
              </a:spcBef>
              <a:buClrTx/>
              <a:buSzTx/>
              <a:buFontTx/>
              <a:buChar char="•"/>
            </a:pPr>
            <a:r>
              <a:rPr lang="en-US" altLang="en-US" sz="2000" dirty="0">
                <a:latin typeface="Calibri" pitchFamily="34" charset="0"/>
              </a:rPr>
              <a:t>Test Value?</a:t>
            </a:r>
          </a:p>
          <a:p>
            <a:pPr eaLnBrk="1" hangingPunct="1">
              <a:spcBef>
                <a:spcPct val="0"/>
              </a:spcBef>
              <a:buClrTx/>
              <a:buSzTx/>
              <a:buFontTx/>
              <a:buChar char="•"/>
            </a:pPr>
            <a:r>
              <a:rPr lang="en-US" altLang="en-US" sz="2000" dirty="0">
                <a:latin typeface="Calibri" pitchFamily="34" charset="0"/>
              </a:rPr>
              <a:t>Date in Chart?</a:t>
            </a:r>
          </a:p>
          <a:p>
            <a:pPr eaLnBrk="1" hangingPunct="1">
              <a:spcBef>
                <a:spcPct val="0"/>
              </a:spcBef>
              <a:buClrTx/>
              <a:buSzTx/>
              <a:buFontTx/>
              <a:buChar char="•"/>
            </a:pPr>
            <a:r>
              <a:rPr lang="en-US" altLang="en-US" sz="2000" dirty="0">
                <a:latin typeface="Calibri" pitchFamily="34" charset="0"/>
              </a:rPr>
              <a:t>Abnormality Noted?</a:t>
            </a:r>
          </a:p>
          <a:p>
            <a:pPr eaLnBrk="1" hangingPunct="1">
              <a:spcBef>
                <a:spcPct val="0"/>
              </a:spcBef>
              <a:buClrTx/>
              <a:buSzTx/>
              <a:buFontTx/>
              <a:buChar char="•"/>
            </a:pPr>
            <a:r>
              <a:rPr lang="en-US" altLang="en-US" sz="2000" dirty="0">
                <a:latin typeface="Calibri" pitchFamily="34" charset="0"/>
              </a:rPr>
              <a:t>Action/Referral Plan Noted?</a:t>
            </a:r>
          </a:p>
          <a:p>
            <a:pPr eaLnBrk="1" hangingPunct="1">
              <a:spcBef>
                <a:spcPct val="0"/>
              </a:spcBef>
              <a:buClrTx/>
              <a:buSzTx/>
              <a:buFontTx/>
              <a:buChar char="•"/>
            </a:pPr>
            <a:r>
              <a:rPr lang="en-US" altLang="en-US" sz="2000" dirty="0">
                <a:latin typeface="Calibri" pitchFamily="34" charset="0"/>
              </a:rPr>
              <a:t>Patient Notification?</a:t>
            </a:r>
          </a:p>
          <a:p>
            <a:pPr eaLnBrk="1" hangingPunct="1">
              <a:spcBef>
                <a:spcPct val="0"/>
              </a:spcBef>
              <a:buClrTx/>
              <a:buSzTx/>
              <a:buFontTx/>
              <a:buChar char="•"/>
            </a:pPr>
            <a:r>
              <a:rPr lang="en-US" altLang="en-US" sz="2000" dirty="0">
                <a:latin typeface="Calibri" pitchFamily="34" charset="0"/>
              </a:rPr>
              <a:t>Treatment Plan Completed?</a:t>
            </a:r>
          </a:p>
        </p:txBody>
      </p:sp>
      <p:sp>
        <p:nvSpPr>
          <p:cNvPr id="27654" name="Rectangle 2"/>
          <p:cNvSpPr>
            <a:spLocks noChangeArrowheads="1"/>
          </p:cNvSpPr>
          <p:nvPr/>
        </p:nvSpPr>
        <p:spPr bwMode="auto">
          <a:xfrm>
            <a:off x="457200" y="533400"/>
            <a:ext cx="8229600" cy="792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lstStyle>
            <a:lvl1pPr eaLnBrk="0" hangingPunct="0">
              <a:spcBef>
                <a:spcPct val="20000"/>
              </a:spcBef>
              <a:buClr>
                <a:schemeClr val="folHlink"/>
              </a:buClr>
              <a:buSzPct val="70000"/>
              <a:buFont typeface="Wingdings" pitchFamily="2" charset="2"/>
              <a:buChar char="l"/>
              <a:defRPr sz="3000">
                <a:solidFill>
                  <a:schemeClr val="tx1"/>
                </a:solidFill>
                <a:latin typeface="Times New Roman" pitchFamily="18" charset="0"/>
              </a:defRPr>
            </a:lvl1pPr>
            <a:lvl2pPr marL="742950" indent="-285750" eaLnBrk="0" hangingPunct="0">
              <a:spcBef>
                <a:spcPct val="20000"/>
              </a:spcBef>
              <a:buClr>
                <a:schemeClr val="folHlink"/>
              </a:buClr>
              <a:buSzPct val="70000"/>
              <a:buFont typeface="Wingdings" pitchFamily="2" charset="2"/>
              <a:buChar char="l"/>
              <a:defRPr sz="2600">
                <a:solidFill>
                  <a:schemeClr val="tx1"/>
                </a:solidFill>
                <a:latin typeface="Times New Roman" pitchFamily="18" charset="0"/>
              </a:defRPr>
            </a:lvl2pPr>
            <a:lvl3pPr marL="1143000" indent="-228600" eaLnBrk="0" hangingPunct="0">
              <a:spcBef>
                <a:spcPct val="20000"/>
              </a:spcBef>
              <a:buClr>
                <a:schemeClr val="folHlink"/>
              </a:buClr>
              <a:buSzPct val="70000"/>
              <a:buFont typeface="Wingdings" pitchFamily="2" charset="2"/>
              <a:buChar char="l"/>
              <a:defRPr sz="2300">
                <a:solidFill>
                  <a:schemeClr val="tx1"/>
                </a:solidFill>
                <a:latin typeface="Times New Roman" pitchFamily="18" charset="0"/>
              </a:defRPr>
            </a:lvl3pPr>
            <a:lvl4pPr marL="1600200" indent="-228600" eaLnBrk="0" hangingPunct="0">
              <a:spcBef>
                <a:spcPct val="20000"/>
              </a:spcBef>
              <a:buClr>
                <a:schemeClr val="folHlink"/>
              </a:buClr>
              <a:buSzPct val="70000"/>
              <a:buFont typeface="Wingdings" pitchFamily="2" charset="2"/>
              <a:buChar char="§"/>
              <a:defRPr sz="2000">
                <a:solidFill>
                  <a:schemeClr val="tx1"/>
                </a:solidFill>
                <a:latin typeface="Times New Roman" pitchFamily="18" charset="0"/>
              </a:defRPr>
            </a:lvl4pPr>
            <a:lvl5pPr marL="2057400" indent="-228600" eaLnBrk="0" hangingPunct="0">
              <a:spcBef>
                <a:spcPct val="20000"/>
              </a:spcBef>
              <a:buClr>
                <a:schemeClr val="folHlink"/>
              </a:buClr>
              <a:buSzPct val="70000"/>
              <a:buFont typeface="Wingdings" pitchFamily="2" charset="2"/>
              <a:buChar char="§"/>
              <a:defRPr sz="2000">
                <a:solidFill>
                  <a:schemeClr val="tx1"/>
                </a:solidFill>
                <a:latin typeface="Times New Roman" pitchFamily="18" charset="0"/>
              </a:defRPr>
            </a:lvl5pPr>
            <a:lvl6pPr marL="2514600" indent="-228600" eaLnBrk="0" fontAlgn="base" hangingPunct="0">
              <a:spcBef>
                <a:spcPct val="20000"/>
              </a:spcBef>
              <a:spcAft>
                <a:spcPct val="0"/>
              </a:spcAft>
              <a:buClr>
                <a:schemeClr val="folHlink"/>
              </a:buClr>
              <a:buSzPct val="70000"/>
              <a:buFont typeface="Wingdings" pitchFamily="2" charset="2"/>
              <a:buChar char="§"/>
              <a:defRPr sz="2000">
                <a:solidFill>
                  <a:schemeClr val="tx1"/>
                </a:solidFill>
                <a:latin typeface="Times New Roman" pitchFamily="18" charset="0"/>
              </a:defRPr>
            </a:lvl6pPr>
            <a:lvl7pPr marL="2971800" indent="-228600" eaLnBrk="0" fontAlgn="base" hangingPunct="0">
              <a:spcBef>
                <a:spcPct val="20000"/>
              </a:spcBef>
              <a:spcAft>
                <a:spcPct val="0"/>
              </a:spcAft>
              <a:buClr>
                <a:schemeClr val="folHlink"/>
              </a:buClr>
              <a:buSzPct val="70000"/>
              <a:buFont typeface="Wingdings" pitchFamily="2" charset="2"/>
              <a:buChar char="§"/>
              <a:defRPr sz="2000">
                <a:solidFill>
                  <a:schemeClr val="tx1"/>
                </a:solidFill>
                <a:latin typeface="Times New Roman" pitchFamily="18" charset="0"/>
              </a:defRPr>
            </a:lvl7pPr>
            <a:lvl8pPr marL="3429000" indent="-228600" eaLnBrk="0" fontAlgn="base" hangingPunct="0">
              <a:spcBef>
                <a:spcPct val="20000"/>
              </a:spcBef>
              <a:spcAft>
                <a:spcPct val="0"/>
              </a:spcAft>
              <a:buClr>
                <a:schemeClr val="folHlink"/>
              </a:buClr>
              <a:buSzPct val="70000"/>
              <a:buFont typeface="Wingdings" pitchFamily="2" charset="2"/>
              <a:buChar char="§"/>
              <a:defRPr sz="2000">
                <a:solidFill>
                  <a:schemeClr val="tx1"/>
                </a:solidFill>
                <a:latin typeface="Times New Roman" pitchFamily="18" charset="0"/>
              </a:defRPr>
            </a:lvl8pPr>
            <a:lvl9pPr marL="3886200" indent="-228600" eaLnBrk="0" fontAlgn="base" hangingPunct="0">
              <a:spcBef>
                <a:spcPct val="20000"/>
              </a:spcBef>
              <a:spcAft>
                <a:spcPct val="0"/>
              </a:spcAft>
              <a:buClr>
                <a:schemeClr val="folHlink"/>
              </a:buClr>
              <a:buSzPct val="70000"/>
              <a:buFont typeface="Wingdings" pitchFamily="2" charset="2"/>
              <a:buChar char="§"/>
              <a:defRPr sz="2000">
                <a:solidFill>
                  <a:schemeClr val="tx1"/>
                </a:solidFill>
                <a:latin typeface="Times New Roman" pitchFamily="18" charset="0"/>
              </a:defRPr>
            </a:lvl9pPr>
          </a:lstStyle>
          <a:p>
            <a:pPr eaLnBrk="1" hangingPunct="1">
              <a:spcBef>
                <a:spcPct val="0"/>
              </a:spcBef>
              <a:buClrTx/>
              <a:buSzTx/>
              <a:buFontTx/>
              <a:buNone/>
            </a:pPr>
            <a:r>
              <a:rPr lang="en-US" altLang="en-US" sz="3900" dirty="0">
                <a:solidFill>
                  <a:schemeClr val="tx2"/>
                </a:solidFill>
                <a:latin typeface="+mj-lt"/>
              </a:rPr>
              <a:t>Chart Review: </a:t>
            </a:r>
            <a:br>
              <a:rPr lang="en-US" altLang="en-US" sz="3900" dirty="0">
                <a:solidFill>
                  <a:schemeClr val="tx2"/>
                </a:solidFill>
                <a:latin typeface="+mj-lt"/>
              </a:rPr>
            </a:br>
            <a:r>
              <a:rPr lang="en-US" altLang="en-US" sz="3900" dirty="0">
                <a:solidFill>
                  <a:schemeClr val="tx2"/>
                </a:solidFill>
                <a:latin typeface="+mj-lt"/>
              </a:rPr>
              <a:t>Review Criteria</a:t>
            </a:r>
          </a:p>
        </p:txBody>
      </p:sp>
      <p:sp>
        <p:nvSpPr>
          <p:cNvPr id="27655" name="AutoShape 17"/>
          <p:cNvSpPr>
            <a:spLocks noChangeArrowheads="1"/>
          </p:cNvSpPr>
          <p:nvPr/>
        </p:nvSpPr>
        <p:spPr bwMode="auto">
          <a:xfrm>
            <a:off x="1219200" y="2971800"/>
            <a:ext cx="685800" cy="533400"/>
          </a:xfrm>
          <a:prstGeom prst="downArrow">
            <a:avLst>
              <a:gd name="adj1" fmla="val 50000"/>
              <a:gd name="adj2" fmla="val 25000"/>
            </a:avLst>
          </a:prstGeom>
          <a:solidFill>
            <a:schemeClr val="accent2"/>
          </a:solidFill>
          <a:ln w="9525" algn="ctr">
            <a:solidFill>
              <a:schemeClr val="tx1"/>
            </a:solidFill>
            <a:miter lim="800000"/>
            <a:headEnd/>
            <a:tailEnd/>
          </a:ln>
        </p:spPr>
        <p:txBody>
          <a:bodyPr wrap="none" anchor="ctr"/>
          <a:lstStyle>
            <a:lvl1pPr eaLnBrk="0" hangingPunct="0">
              <a:spcBef>
                <a:spcPct val="20000"/>
              </a:spcBef>
              <a:buClr>
                <a:schemeClr val="folHlink"/>
              </a:buClr>
              <a:buSzPct val="70000"/>
              <a:buFont typeface="Wingdings" pitchFamily="2" charset="2"/>
              <a:buChar char="l"/>
              <a:defRPr sz="3000">
                <a:solidFill>
                  <a:schemeClr val="tx1"/>
                </a:solidFill>
                <a:latin typeface="Times New Roman" pitchFamily="18" charset="0"/>
              </a:defRPr>
            </a:lvl1pPr>
            <a:lvl2pPr marL="742950" indent="-285750" eaLnBrk="0" hangingPunct="0">
              <a:spcBef>
                <a:spcPct val="20000"/>
              </a:spcBef>
              <a:buClr>
                <a:schemeClr val="folHlink"/>
              </a:buClr>
              <a:buSzPct val="70000"/>
              <a:buFont typeface="Wingdings" pitchFamily="2" charset="2"/>
              <a:buChar char="l"/>
              <a:defRPr sz="2600">
                <a:solidFill>
                  <a:schemeClr val="tx1"/>
                </a:solidFill>
                <a:latin typeface="Times New Roman" pitchFamily="18" charset="0"/>
              </a:defRPr>
            </a:lvl2pPr>
            <a:lvl3pPr marL="1143000" indent="-228600" eaLnBrk="0" hangingPunct="0">
              <a:spcBef>
                <a:spcPct val="20000"/>
              </a:spcBef>
              <a:buClr>
                <a:schemeClr val="folHlink"/>
              </a:buClr>
              <a:buSzPct val="70000"/>
              <a:buFont typeface="Wingdings" pitchFamily="2" charset="2"/>
              <a:buChar char="l"/>
              <a:defRPr sz="2300">
                <a:solidFill>
                  <a:schemeClr val="tx1"/>
                </a:solidFill>
                <a:latin typeface="Times New Roman" pitchFamily="18" charset="0"/>
              </a:defRPr>
            </a:lvl3pPr>
            <a:lvl4pPr marL="1600200" indent="-228600" eaLnBrk="0" hangingPunct="0">
              <a:spcBef>
                <a:spcPct val="20000"/>
              </a:spcBef>
              <a:buClr>
                <a:schemeClr val="folHlink"/>
              </a:buClr>
              <a:buSzPct val="70000"/>
              <a:buFont typeface="Wingdings" pitchFamily="2" charset="2"/>
              <a:buChar char="§"/>
              <a:defRPr sz="2000">
                <a:solidFill>
                  <a:schemeClr val="tx1"/>
                </a:solidFill>
                <a:latin typeface="Times New Roman" pitchFamily="18" charset="0"/>
              </a:defRPr>
            </a:lvl4pPr>
            <a:lvl5pPr marL="2057400" indent="-228600" eaLnBrk="0" hangingPunct="0">
              <a:spcBef>
                <a:spcPct val="20000"/>
              </a:spcBef>
              <a:buClr>
                <a:schemeClr val="folHlink"/>
              </a:buClr>
              <a:buSzPct val="70000"/>
              <a:buFont typeface="Wingdings" pitchFamily="2" charset="2"/>
              <a:buChar char="§"/>
              <a:defRPr sz="2000">
                <a:solidFill>
                  <a:schemeClr val="tx1"/>
                </a:solidFill>
                <a:latin typeface="Times New Roman" pitchFamily="18" charset="0"/>
              </a:defRPr>
            </a:lvl5pPr>
            <a:lvl6pPr marL="2514600" indent="-228600" eaLnBrk="0" fontAlgn="base" hangingPunct="0">
              <a:spcBef>
                <a:spcPct val="20000"/>
              </a:spcBef>
              <a:spcAft>
                <a:spcPct val="0"/>
              </a:spcAft>
              <a:buClr>
                <a:schemeClr val="folHlink"/>
              </a:buClr>
              <a:buSzPct val="70000"/>
              <a:buFont typeface="Wingdings" pitchFamily="2" charset="2"/>
              <a:buChar char="§"/>
              <a:defRPr sz="2000">
                <a:solidFill>
                  <a:schemeClr val="tx1"/>
                </a:solidFill>
                <a:latin typeface="Times New Roman" pitchFamily="18" charset="0"/>
              </a:defRPr>
            </a:lvl6pPr>
            <a:lvl7pPr marL="2971800" indent="-228600" eaLnBrk="0" fontAlgn="base" hangingPunct="0">
              <a:spcBef>
                <a:spcPct val="20000"/>
              </a:spcBef>
              <a:spcAft>
                <a:spcPct val="0"/>
              </a:spcAft>
              <a:buClr>
                <a:schemeClr val="folHlink"/>
              </a:buClr>
              <a:buSzPct val="70000"/>
              <a:buFont typeface="Wingdings" pitchFamily="2" charset="2"/>
              <a:buChar char="§"/>
              <a:defRPr sz="2000">
                <a:solidFill>
                  <a:schemeClr val="tx1"/>
                </a:solidFill>
                <a:latin typeface="Times New Roman" pitchFamily="18" charset="0"/>
              </a:defRPr>
            </a:lvl7pPr>
            <a:lvl8pPr marL="3429000" indent="-228600" eaLnBrk="0" fontAlgn="base" hangingPunct="0">
              <a:spcBef>
                <a:spcPct val="20000"/>
              </a:spcBef>
              <a:spcAft>
                <a:spcPct val="0"/>
              </a:spcAft>
              <a:buClr>
                <a:schemeClr val="folHlink"/>
              </a:buClr>
              <a:buSzPct val="70000"/>
              <a:buFont typeface="Wingdings" pitchFamily="2" charset="2"/>
              <a:buChar char="§"/>
              <a:defRPr sz="2000">
                <a:solidFill>
                  <a:schemeClr val="tx1"/>
                </a:solidFill>
                <a:latin typeface="Times New Roman" pitchFamily="18" charset="0"/>
              </a:defRPr>
            </a:lvl8pPr>
            <a:lvl9pPr marL="3886200" indent="-228600" eaLnBrk="0" fontAlgn="base" hangingPunct="0">
              <a:spcBef>
                <a:spcPct val="20000"/>
              </a:spcBef>
              <a:spcAft>
                <a:spcPct val="0"/>
              </a:spcAft>
              <a:buClr>
                <a:schemeClr val="folHlink"/>
              </a:buClr>
              <a:buSzPct val="70000"/>
              <a:buFont typeface="Wingdings" pitchFamily="2" charset="2"/>
              <a:buChar char="§"/>
              <a:defRPr sz="2000">
                <a:solidFill>
                  <a:schemeClr val="tx1"/>
                </a:solidFill>
                <a:latin typeface="Times New Roman" pitchFamily="18" charset="0"/>
              </a:defRPr>
            </a:lvl9pPr>
          </a:lstStyle>
          <a:p>
            <a:pPr algn="ctr" eaLnBrk="1" hangingPunct="1">
              <a:spcBef>
                <a:spcPct val="0"/>
              </a:spcBef>
              <a:buClrTx/>
              <a:buSzTx/>
              <a:buFontTx/>
              <a:buNone/>
            </a:pPr>
            <a:endParaRPr lang="en-US" altLang="en-US" sz="1600">
              <a:latin typeface="Arial" pitchFamily="34" charset="0"/>
            </a:endParaRPr>
          </a:p>
        </p:txBody>
      </p:sp>
      <p:sp>
        <p:nvSpPr>
          <p:cNvPr id="27656" name="AutoShape 3"/>
          <p:cNvSpPr>
            <a:spLocks noChangeArrowheads="1"/>
          </p:cNvSpPr>
          <p:nvPr/>
        </p:nvSpPr>
        <p:spPr bwMode="auto">
          <a:xfrm>
            <a:off x="3276600" y="1524000"/>
            <a:ext cx="2819400" cy="1295400"/>
          </a:xfrm>
          <a:prstGeom prst="flowChartInputOutput">
            <a:avLst/>
          </a:prstGeom>
          <a:solidFill>
            <a:srgbClr val="99CCFF"/>
          </a:solidFill>
          <a:ln w="9525">
            <a:solidFill>
              <a:schemeClr val="tx1"/>
            </a:solidFill>
            <a:miter lim="800000"/>
            <a:headEnd/>
            <a:tailEnd/>
          </a:ln>
        </p:spPr>
        <p:txBody>
          <a:bodyPr wrap="none" anchor="ctr"/>
          <a:lstStyle>
            <a:lvl1pPr eaLnBrk="0" hangingPunct="0">
              <a:spcBef>
                <a:spcPct val="20000"/>
              </a:spcBef>
              <a:buClr>
                <a:schemeClr val="folHlink"/>
              </a:buClr>
              <a:buSzPct val="70000"/>
              <a:buFont typeface="Wingdings" pitchFamily="2" charset="2"/>
              <a:buChar char="l"/>
              <a:defRPr sz="3000">
                <a:solidFill>
                  <a:schemeClr val="tx1"/>
                </a:solidFill>
                <a:latin typeface="Times New Roman" pitchFamily="18" charset="0"/>
              </a:defRPr>
            </a:lvl1pPr>
            <a:lvl2pPr marL="742950" indent="-285750" eaLnBrk="0" hangingPunct="0">
              <a:spcBef>
                <a:spcPct val="20000"/>
              </a:spcBef>
              <a:buClr>
                <a:schemeClr val="folHlink"/>
              </a:buClr>
              <a:buSzPct val="70000"/>
              <a:buFont typeface="Wingdings" pitchFamily="2" charset="2"/>
              <a:buChar char="l"/>
              <a:defRPr sz="2600">
                <a:solidFill>
                  <a:schemeClr val="tx1"/>
                </a:solidFill>
                <a:latin typeface="Times New Roman" pitchFamily="18" charset="0"/>
              </a:defRPr>
            </a:lvl2pPr>
            <a:lvl3pPr marL="1143000" indent="-228600" eaLnBrk="0" hangingPunct="0">
              <a:spcBef>
                <a:spcPct val="20000"/>
              </a:spcBef>
              <a:buClr>
                <a:schemeClr val="folHlink"/>
              </a:buClr>
              <a:buSzPct val="70000"/>
              <a:buFont typeface="Wingdings" pitchFamily="2" charset="2"/>
              <a:buChar char="l"/>
              <a:defRPr sz="2300">
                <a:solidFill>
                  <a:schemeClr val="tx1"/>
                </a:solidFill>
                <a:latin typeface="Times New Roman" pitchFamily="18" charset="0"/>
              </a:defRPr>
            </a:lvl3pPr>
            <a:lvl4pPr marL="1600200" indent="-228600" eaLnBrk="0" hangingPunct="0">
              <a:spcBef>
                <a:spcPct val="20000"/>
              </a:spcBef>
              <a:buClr>
                <a:schemeClr val="folHlink"/>
              </a:buClr>
              <a:buSzPct val="70000"/>
              <a:buFont typeface="Wingdings" pitchFamily="2" charset="2"/>
              <a:buChar char="§"/>
              <a:defRPr sz="2000">
                <a:solidFill>
                  <a:schemeClr val="tx1"/>
                </a:solidFill>
                <a:latin typeface="Times New Roman" pitchFamily="18" charset="0"/>
              </a:defRPr>
            </a:lvl4pPr>
            <a:lvl5pPr marL="2057400" indent="-228600" eaLnBrk="0" hangingPunct="0">
              <a:spcBef>
                <a:spcPct val="20000"/>
              </a:spcBef>
              <a:buClr>
                <a:schemeClr val="folHlink"/>
              </a:buClr>
              <a:buSzPct val="70000"/>
              <a:buFont typeface="Wingdings" pitchFamily="2" charset="2"/>
              <a:buChar char="§"/>
              <a:defRPr sz="2000">
                <a:solidFill>
                  <a:schemeClr val="tx1"/>
                </a:solidFill>
                <a:latin typeface="Times New Roman" pitchFamily="18" charset="0"/>
              </a:defRPr>
            </a:lvl5pPr>
            <a:lvl6pPr marL="2514600" indent="-228600" eaLnBrk="0" fontAlgn="base" hangingPunct="0">
              <a:spcBef>
                <a:spcPct val="20000"/>
              </a:spcBef>
              <a:spcAft>
                <a:spcPct val="0"/>
              </a:spcAft>
              <a:buClr>
                <a:schemeClr val="folHlink"/>
              </a:buClr>
              <a:buSzPct val="70000"/>
              <a:buFont typeface="Wingdings" pitchFamily="2" charset="2"/>
              <a:buChar char="§"/>
              <a:defRPr sz="2000">
                <a:solidFill>
                  <a:schemeClr val="tx1"/>
                </a:solidFill>
                <a:latin typeface="Times New Roman" pitchFamily="18" charset="0"/>
              </a:defRPr>
            </a:lvl6pPr>
            <a:lvl7pPr marL="2971800" indent="-228600" eaLnBrk="0" fontAlgn="base" hangingPunct="0">
              <a:spcBef>
                <a:spcPct val="20000"/>
              </a:spcBef>
              <a:spcAft>
                <a:spcPct val="0"/>
              </a:spcAft>
              <a:buClr>
                <a:schemeClr val="folHlink"/>
              </a:buClr>
              <a:buSzPct val="70000"/>
              <a:buFont typeface="Wingdings" pitchFamily="2" charset="2"/>
              <a:buChar char="§"/>
              <a:defRPr sz="2000">
                <a:solidFill>
                  <a:schemeClr val="tx1"/>
                </a:solidFill>
                <a:latin typeface="Times New Roman" pitchFamily="18" charset="0"/>
              </a:defRPr>
            </a:lvl7pPr>
            <a:lvl8pPr marL="3429000" indent="-228600" eaLnBrk="0" fontAlgn="base" hangingPunct="0">
              <a:spcBef>
                <a:spcPct val="20000"/>
              </a:spcBef>
              <a:spcAft>
                <a:spcPct val="0"/>
              </a:spcAft>
              <a:buClr>
                <a:schemeClr val="folHlink"/>
              </a:buClr>
              <a:buSzPct val="70000"/>
              <a:buFont typeface="Wingdings" pitchFamily="2" charset="2"/>
              <a:buChar char="§"/>
              <a:defRPr sz="2000">
                <a:solidFill>
                  <a:schemeClr val="tx1"/>
                </a:solidFill>
                <a:latin typeface="Times New Roman" pitchFamily="18" charset="0"/>
              </a:defRPr>
            </a:lvl8pPr>
            <a:lvl9pPr marL="3886200" indent="-228600" eaLnBrk="0" fontAlgn="base" hangingPunct="0">
              <a:spcBef>
                <a:spcPct val="20000"/>
              </a:spcBef>
              <a:spcAft>
                <a:spcPct val="0"/>
              </a:spcAft>
              <a:buClr>
                <a:schemeClr val="folHlink"/>
              </a:buClr>
              <a:buSzPct val="70000"/>
              <a:buFont typeface="Wingdings" pitchFamily="2" charset="2"/>
              <a:buChar char="§"/>
              <a:defRPr sz="2000">
                <a:solidFill>
                  <a:schemeClr val="tx1"/>
                </a:solidFill>
                <a:latin typeface="Times New Roman" pitchFamily="18" charset="0"/>
              </a:defRPr>
            </a:lvl9pPr>
          </a:lstStyle>
          <a:p>
            <a:pPr algn="ctr" eaLnBrk="1" hangingPunct="1">
              <a:spcBef>
                <a:spcPct val="0"/>
              </a:spcBef>
              <a:buClrTx/>
              <a:buSzTx/>
              <a:buFontTx/>
              <a:buNone/>
            </a:pPr>
            <a:endParaRPr lang="en-US" altLang="en-US" sz="1600">
              <a:latin typeface="Arial" pitchFamily="34" charset="0"/>
            </a:endParaRPr>
          </a:p>
        </p:txBody>
      </p:sp>
      <p:sp>
        <p:nvSpPr>
          <p:cNvPr id="27657" name="Text Box 4"/>
          <p:cNvSpPr txBox="1">
            <a:spLocks noChangeArrowheads="1"/>
          </p:cNvSpPr>
          <p:nvPr/>
        </p:nvSpPr>
        <p:spPr bwMode="auto">
          <a:xfrm>
            <a:off x="3124200" y="1600200"/>
            <a:ext cx="3124200" cy="946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folHlink"/>
              </a:buClr>
              <a:buSzPct val="70000"/>
              <a:buFont typeface="Wingdings" pitchFamily="2" charset="2"/>
              <a:buChar char="l"/>
              <a:defRPr sz="3000">
                <a:solidFill>
                  <a:schemeClr val="tx1"/>
                </a:solidFill>
                <a:latin typeface="Times New Roman" pitchFamily="18" charset="0"/>
              </a:defRPr>
            </a:lvl1pPr>
            <a:lvl2pPr marL="742950" indent="-285750" eaLnBrk="0" hangingPunct="0">
              <a:spcBef>
                <a:spcPct val="20000"/>
              </a:spcBef>
              <a:buClr>
                <a:schemeClr val="folHlink"/>
              </a:buClr>
              <a:buSzPct val="70000"/>
              <a:buFont typeface="Wingdings" pitchFamily="2" charset="2"/>
              <a:buChar char="l"/>
              <a:defRPr sz="2600">
                <a:solidFill>
                  <a:schemeClr val="tx1"/>
                </a:solidFill>
                <a:latin typeface="Times New Roman" pitchFamily="18" charset="0"/>
              </a:defRPr>
            </a:lvl2pPr>
            <a:lvl3pPr marL="1143000" indent="-228600" eaLnBrk="0" hangingPunct="0">
              <a:spcBef>
                <a:spcPct val="20000"/>
              </a:spcBef>
              <a:buClr>
                <a:schemeClr val="folHlink"/>
              </a:buClr>
              <a:buSzPct val="70000"/>
              <a:buFont typeface="Wingdings" pitchFamily="2" charset="2"/>
              <a:buChar char="l"/>
              <a:defRPr sz="2300">
                <a:solidFill>
                  <a:schemeClr val="tx1"/>
                </a:solidFill>
                <a:latin typeface="Times New Roman" pitchFamily="18" charset="0"/>
              </a:defRPr>
            </a:lvl3pPr>
            <a:lvl4pPr marL="1600200" indent="-228600" eaLnBrk="0" hangingPunct="0">
              <a:spcBef>
                <a:spcPct val="20000"/>
              </a:spcBef>
              <a:buClr>
                <a:schemeClr val="folHlink"/>
              </a:buClr>
              <a:buSzPct val="70000"/>
              <a:buFont typeface="Wingdings" pitchFamily="2" charset="2"/>
              <a:buChar char="§"/>
              <a:defRPr sz="2000">
                <a:solidFill>
                  <a:schemeClr val="tx1"/>
                </a:solidFill>
                <a:latin typeface="Times New Roman" pitchFamily="18" charset="0"/>
              </a:defRPr>
            </a:lvl4pPr>
            <a:lvl5pPr marL="2057400" indent="-228600" eaLnBrk="0" hangingPunct="0">
              <a:spcBef>
                <a:spcPct val="20000"/>
              </a:spcBef>
              <a:buClr>
                <a:schemeClr val="folHlink"/>
              </a:buClr>
              <a:buSzPct val="70000"/>
              <a:buFont typeface="Wingdings" pitchFamily="2" charset="2"/>
              <a:buChar char="§"/>
              <a:defRPr sz="2000">
                <a:solidFill>
                  <a:schemeClr val="tx1"/>
                </a:solidFill>
                <a:latin typeface="Times New Roman" pitchFamily="18" charset="0"/>
              </a:defRPr>
            </a:lvl5pPr>
            <a:lvl6pPr marL="2514600" indent="-228600" eaLnBrk="0" fontAlgn="base" hangingPunct="0">
              <a:spcBef>
                <a:spcPct val="20000"/>
              </a:spcBef>
              <a:spcAft>
                <a:spcPct val="0"/>
              </a:spcAft>
              <a:buClr>
                <a:schemeClr val="folHlink"/>
              </a:buClr>
              <a:buSzPct val="70000"/>
              <a:buFont typeface="Wingdings" pitchFamily="2" charset="2"/>
              <a:buChar char="§"/>
              <a:defRPr sz="2000">
                <a:solidFill>
                  <a:schemeClr val="tx1"/>
                </a:solidFill>
                <a:latin typeface="Times New Roman" pitchFamily="18" charset="0"/>
              </a:defRPr>
            </a:lvl6pPr>
            <a:lvl7pPr marL="2971800" indent="-228600" eaLnBrk="0" fontAlgn="base" hangingPunct="0">
              <a:spcBef>
                <a:spcPct val="20000"/>
              </a:spcBef>
              <a:spcAft>
                <a:spcPct val="0"/>
              </a:spcAft>
              <a:buClr>
                <a:schemeClr val="folHlink"/>
              </a:buClr>
              <a:buSzPct val="70000"/>
              <a:buFont typeface="Wingdings" pitchFamily="2" charset="2"/>
              <a:buChar char="§"/>
              <a:defRPr sz="2000">
                <a:solidFill>
                  <a:schemeClr val="tx1"/>
                </a:solidFill>
                <a:latin typeface="Times New Roman" pitchFamily="18" charset="0"/>
              </a:defRPr>
            </a:lvl7pPr>
            <a:lvl8pPr marL="3429000" indent="-228600" eaLnBrk="0" fontAlgn="base" hangingPunct="0">
              <a:spcBef>
                <a:spcPct val="20000"/>
              </a:spcBef>
              <a:spcAft>
                <a:spcPct val="0"/>
              </a:spcAft>
              <a:buClr>
                <a:schemeClr val="folHlink"/>
              </a:buClr>
              <a:buSzPct val="70000"/>
              <a:buFont typeface="Wingdings" pitchFamily="2" charset="2"/>
              <a:buChar char="§"/>
              <a:defRPr sz="2000">
                <a:solidFill>
                  <a:schemeClr val="tx1"/>
                </a:solidFill>
                <a:latin typeface="Times New Roman" pitchFamily="18" charset="0"/>
              </a:defRPr>
            </a:lvl8pPr>
            <a:lvl9pPr marL="3886200" indent="-228600" eaLnBrk="0" fontAlgn="base" hangingPunct="0">
              <a:spcBef>
                <a:spcPct val="20000"/>
              </a:spcBef>
              <a:spcAft>
                <a:spcPct val="0"/>
              </a:spcAft>
              <a:buClr>
                <a:schemeClr val="folHlink"/>
              </a:buClr>
              <a:buSzPct val="70000"/>
              <a:buFont typeface="Wingdings" pitchFamily="2" charset="2"/>
              <a:buChar char="§"/>
              <a:defRPr sz="2000">
                <a:solidFill>
                  <a:schemeClr val="tx1"/>
                </a:solidFill>
                <a:latin typeface="Times New Roman" pitchFamily="18" charset="0"/>
              </a:defRPr>
            </a:lvl9pPr>
          </a:lstStyle>
          <a:p>
            <a:pPr algn="ctr" eaLnBrk="1" hangingPunct="1">
              <a:spcBef>
                <a:spcPct val="50000"/>
              </a:spcBef>
              <a:buClrTx/>
              <a:buSzTx/>
              <a:buFontTx/>
              <a:buNone/>
            </a:pPr>
            <a:r>
              <a:rPr lang="en-US" altLang="en-US" sz="2000">
                <a:latin typeface="Calibri" pitchFamily="34" charset="0"/>
              </a:rPr>
              <a:t>Questions for </a:t>
            </a:r>
            <a:br>
              <a:rPr lang="en-US" altLang="en-US" sz="2000">
                <a:latin typeface="Calibri" pitchFamily="34" charset="0"/>
              </a:rPr>
            </a:br>
            <a:r>
              <a:rPr lang="en-US" altLang="en-US" sz="1800">
                <a:latin typeface="Arial" pitchFamily="34" charset="0"/>
              </a:rPr>
              <a:t>High-Risk </a:t>
            </a:r>
            <a:br>
              <a:rPr lang="en-US" altLang="en-US" sz="1800">
                <a:latin typeface="Arial" pitchFamily="34" charset="0"/>
              </a:rPr>
            </a:br>
            <a:r>
              <a:rPr lang="en-US" altLang="en-US" sz="1800">
                <a:latin typeface="Arial" pitchFamily="34" charset="0"/>
              </a:rPr>
              <a:t>Referrals</a:t>
            </a:r>
          </a:p>
        </p:txBody>
      </p:sp>
      <p:sp>
        <p:nvSpPr>
          <p:cNvPr id="27658" name="AutoShape 9"/>
          <p:cNvSpPr>
            <a:spLocks noChangeArrowheads="1"/>
          </p:cNvSpPr>
          <p:nvPr/>
        </p:nvSpPr>
        <p:spPr bwMode="auto">
          <a:xfrm>
            <a:off x="3200400" y="3581400"/>
            <a:ext cx="2667000" cy="3124200"/>
          </a:xfrm>
          <a:prstGeom prst="flowChartDocument">
            <a:avLst/>
          </a:prstGeom>
          <a:solidFill>
            <a:srgbClr val="CCFFFF"/>
          </a:solidFill>
          <a:ln w="9525" algn="ctr">
            <a:solidFill>
              <a:schemeClr val="tx1"/>
            </a:solidFill>
            <a:miter lim="800000"/>
            <a:headEnd/>
            <a:tailEnd/>
          </a:ln>
        </p:spPr>
        <p:txBody>
          <a:bodyPr wrap="none" anchor="ctr"/>
          <a:lstStyle>
            <a:lvl1pPr eaLnBrk="0" hangingPunct="0">
              <a:spcBef>
                <a:spcPct val="20000"/>
              </a:spcBef>
              <a:buClr>
                <a:schemeClr val="folHlink"/>
              </a:buClr>
              <a:buSzPct val="70000"/>
              <a:buFont typeface="Wingdings" pitchFamily="2" charset="2"/>
              <a:buChar char="l"/>
              <a:defRPr sz="3000">
                <a:solidFill>
                  <a:schemeClr val="tx1"/>
                </a:solidFill>
                <a:latin typeface="Times New Roman" pitchFamily="18" charset="0"/>
              </a:defRPr>
            </a:lvl1pPr>
            <a:lvl2pPr marL="742950" indent="-285750" eaLnBrk="0" hangingPunct="0">
              <a:spcBef>
                <a:spcPct val="20000"/>
              </a:spcBef>
              <a:buClr>
                <a:schemeClr val="folHlink"/>
              </a:buClr>
              <a:buSzPct val="70000"/>
              <a:buFont typeface="Wingdings" pitchFamily="2" charset="2"/>
              <a:buChar char="l"/>
              <a:defRPr sz="2600">
                <a:solidFill>
                  <a:schemeClr val="tx1"/>
                </a:solidFill>
                <a:latin typeface="Times New Roman" pitchFamily="18" charset="0"/>
              </a:defRPr>
            </a:lvl2pPr>
            <a:lvl3pPr marL="1143000" indent="-228600" eaLnBrk="0" hangingPunct="0">
              <a:spcBef>
                <a:spcPct val="20000"/>
              </a:spcBef>
              <a:buClr>
                <a:schemeClr val="folHlink"/>
              </a:buClr>
              <a:buSzPct val="70000"/>
              <a:buFont typeface="Wingdings" pitchFamily="2" charset="2"/>
              <a:buChar char="l"/>
              <a:defRPr sz="2300">
                <a:solidFill>
                  <a:schemeClr val="tx1"/>
                </a:solidFill>
                <a:latin typeface="Times New Roman" pitchFamily="18" charset="0"/>
              </a:defRPr>
            </a:lvl3pPr>
            <a:lvl4pPr marL="1600200" indent="-228600" eaLnBrk="0" hangingPunct="0">
              <a:spcBef>
                <a:spcPct val="20000"/>
              </a:spcBef>
              <a:buClr>
                <a:schemeClr val="folHlink"/>
              </a:buClr>
              <a:buSzPct val="70000"/>
              <a:buFont typeface="Wingdings" pitchFamily="2" charset="2"/>
              <a:buChar char="§"/>
              <a:defRPr sz="2000">
                <a:solidFill>
                  <a:schemeClr val="tx1"/>
                </a:solidFill>
                <a:latin typeface="Times New Roman" pitchFamily="18" charset="0"/>
              </a:defRPr>
            </a:lvl4pPr>
            <a:lvl5pPr marL="2057400" indent="-228600" eaLnBrk="0" hangingPunct="0">
              <a:spcBef>
                <a:spcPct val="20000"/>
              </a:spcBef>
              <a:buClr>
                <a:schemeClr val="folHlink"/>
              </a:buClr>
              <a:buSzPct val="70000"/>
              <a:buFont typeface="Wingdings" pitchFamily="2" charset="2"/>
              <a:buChar char="§"/>
              <a:defRPr sz="2000">
                <a:solidFill>
                  <a:schemeClr val="tx1"/>
                </a:solidFill>
                <a:latin typeface="Times New Roman" pitchFamily="18" charset="0"/>
              </a:defRPr>
            </a:lvl5pPr>
            <a:lvl6pPr marL="2514600" indent="-228600" eaLnBrk="0" fontAlgn="base" hangingPunct="0">
              <a:spcBef>
                <a:spcPct val="20000"/>
              </a:spcBef>
              <a:spcAft>
                <a:spcPct val="0"/>
              </a:spcAft>
              <a:buClr>
                <a:schemeClr val="folHlink"/>
              </a:buClr>
              <a:buSzPct val="70000"/>
              <a:buFont typeface="Wingdings" pitchFamily="2" charset="2"/>
              <a:buChar char="§"/>
              <a:defRPr sz="2000">
                <a:solidFill>
                  <a:schemeClr val="tx1"/>
                </a:solidFill>
                <a:latin typeface="Times New Roman" pitchFamily="18" charset="0"/>
              </a:defRPr>
            </a:lvl6pPr>
            <a:lvl7pPr marL="2971800" indent="-228600" eaLnBrk="0" fontAlgn="base" hangingPunct="0">
              <a:spcBef>
                <a:spcPct val="20000"/>
              </a:spcBef>
              <a:spcAft>
                <a:spcPct val="0"/>
              </a:spcAft>
              <a:buClr>
                <a:schemeClr val="folHlink"/>
              </a:buClr>
              <a:buSzPct val="70000"/>
              <a:buFont typeface="Wingdings" pitchFamily="2" charset="2"/>
              <a:buChar char="§"/>
              <a:defRPr sz="2000">
                <a:solidFill>
                  <a:schemeClr val="tx1"/>
                </a:solidFill>
                <a:latin typeface="Times New Roman" pitchFamily="18" charset="0"/>
              </a:defRPr>
            </a:lvl7pPr>
            <a:lvl8pPr marL="3429000" indent="-228600" eaLnBrk="0" fontAlgn="base" hangingPunct="0">
              <a:spcBef>
                <a:spcPct val="20000"/>
              </a:spcBef>
              <a:spcAft>
                <a:spcPct val="0"/>
              </a:spcAft>
              <a:buClr>
                <a:schemeClr val="folHlink"/>
              </a:buClr>
              <a:buSzPct val="70000"/>
              <a:buFont typeface="Wingdings" pitchFamily="2" charset="2"/>
              <a:buChar char="§"/>
              <a:defRPr sz="2000">
                <a:solidFill>
                  <a:schemeClr val="tx1"/>
                </a:solidFill>
                <a:latin typeface="Times New Roman" pitchFamily="18" charset="0"/>
              </a:defRPr>
            </a:lvl8pPr>
            <a:lvl9pPr marL="3886200" indent="-228600" eaLnBrk="0" fontAlgn="base" hangingPunct="0">
              <a:spcBef>
                <a:spcPct val="20000"/>
              </a:spcBef>
              <a:spcAft>
                <a:spcPct val="0"/>
              </a:spcAft>
              <a:buClr>
                <a:schemeClr val="folHlink"/>
              </a:buClr>
              <a:buSzPct val="70000"/>
              <a:buFont typeface="Wingdings" pitchFamily="2" charset="2"/>
              <a:buChar char="§"/>
              <a:defRPr sz="2000">
                <a:solidFill>
                  <a:schemeClr val="tx1"/>
                </a:solidFill>
                <a:latin typeface="Times New Roman" pitchFamily="18" charset="0"/>
              </a:defRPr>
            </a:lvl9pPr>
          </a:lstStyle>
          <a:p>
            <a:pPr algn="ctr" eaLnBrk="1" hangingPunct="1">
              <a:spcBef>
                <a:spcPct val="0"/>
              </a:spcBef>
              <a:buClrTx/>
              <a:buSzTx/>
              <a:buFontTx/>
              <a:buNone/>
            </a:pPr>
            <a:endParaRPr lang="en-US" altLang="en-US" sz="1600">
              <a:latin typeface="Arial" pitchFamily="34" charset="0"/>
            </a:endParaRPr>
          </a:p>
        </p:txBody>
      </p:sp>
      <p:sp>
        <p:nvSpPr>
          <p:cNvPr id="27659" name="Text Box 11"/>
          <p:cNvSpPr txBox="1">
            <a:spLocks noChangeArrowheads="1"/>
          </p:cNvSpPr>
          <p:nvPr/>
        </p:nvSpPr>
        <p:spPr bwMode="auto">
          <a:xfrm>
            <a:off x="3276600" y="3657600"/>
            <a:ext cx="2438400" cy="2530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folHlink"/>
              </a:buClr>
              <a:buSzPct val="70000"/>
              <a:buFont typeface="Wingdings" pitchFamily="2" charset="2"/>
              <a:buChar char="l"/>
              <a:defRPr sz="3000">
                <a:solidFill>
                  <a:schemeClr val="tx1"/>
                </a:solidFill>
                <a:latin typeface="Times New Roman" pitchFamily="18" charset="0"/>
              </a:defRPr>
            </a:lvl1pPr>
            <a:lvl2pPr marL="742950" indent="-285750" eaLnBrk="0" hangingPunct="0">
              <a:spcBef>
                <a:spcPct val="20000"/>
              </a:spcBef>
              <a:buClr>
                <a:schemeClr val="folHlink"/>
              </a:buClr>
              <a:buSzPct val="70000"/>
              <a:buFont typeface="Wingdings" pitchFamily="2" charset="2"/>
              <a:buChar char="l"/>
              <a:defRPr sz="2600">
                <a:solidFill>
                  <a:schemeClr val="tx1"/>
                </a:solidFill>
                <a:latin typeface="Times New Roman" pitchFamily="18" charset="0"/>
              </a:defRPr>
            </a:lvl2pPr>
            <a:lvl3pPr marL="1143000" indent="-228600" eaLnBrk="0" hangingPunct="0">
              <a:spcBef>
                <a:spcPct val="20000"/>
              </a:spcBef>
              <a:buClr>
                <a:schemeClr val="folHlink"/>
              </a:buClr>
              <a:buSzPct val="70000"/>
              <a:buFont typeface="Wingdings" pitchFamily="2" charset="2"/>
              <a:buChar char="l"/>
              <a:defRPr sz="2300">
                <a:solidFill>
                  <a:schemeClr val="tx1"/>
                </a:solidFill>
                <a:latin typeface="Times New Roman" pitchFamily="18" charset="0"/>
              </a:defRPr>
            </a:lvl3pPr>
            <a:lvl4pPr marL="1600200" indent="-228600" eaLnBrk="0" hangingPunct="0">
              <a:spcBef>
                <a:spcPct val="20000"/>
              </a:spcBef>
              <a:buClr>
                <a:schemeClr val="folHlink"/>
              </a:buClr>
              <a:buSzPct val="70000"/>
              <a:buFont typeface="Wingdings" pitchFamily="2" charset="2"/>
              <a:buChar char="§"/>
              <a:defRPr sz="2000">
                <a:solidFill>
                  <a:schemeClr val="tx1"/>
                </a:solidFill>
                <a:latin typeface="Times New Roman" pitchFamily="18" charset="0"/>
              </a:defRPr>
            </a:lvl4pPr>
            <a:lvl5pPr marL="2057400" indent="-228600" eaLnBrk="0" hangingPunct="0">
              <a:spcBef>
                <a:spcPct val="20000"/>
              </a:spcBef>
              <a:buClr>
                <a:schemeClr val="folHlink"/>
              </a:buClr>
              <a:buSzPct val="70000"/>
              <a:buFont typeface="Wingdings" pitchFamily="2" charset="2"/>
              <a:buChar char="§"/>
              <a:defRPr sz="2000">
                <a:solidFill>
                  <a:schemeClr val="tx1"/>
                </a:solidFill>
                <a:latin typeface="Times New Roman" pitchFamily="18" charset="0"/>
              </a:defRPr>
            </a:lvl5pPr>
            <a:lvl6pPr marL="2514600" indent="-228600" eaLnBrk="0" fontAlgn="base" hangingPunct="0">
              <a:spcBef>
                <a:spcPct val="20000"/>
              </a:spcBef>
              <a:spcAft>
                <a:spcPct val="0"/>
              </a:spcAft>
              <a:buClr>
                <a:schemeClr val="folHlink"/>
              </a:buClr>
              <a:buSzPct val="70000"/>
              <a:buFont typeface="Wingdings" pitchFamily="2" charset="2"/>
              <a:buChar char="§"/>
              <a:defRPr sz="2000">
                <a:solidFill>
                  <a:schemeClr val="tx1"/>
                </a:solidFill>
                <a:latin typeface="Times New Roman" pitchFamily="18" charset="0"/>
              </a:defRPr>
            </a:lvl6pPr>
            <a:lvl7pPr marL="2971800" indent="-228600" eaLnBrk="0" fontAlgn="base" hangingPunct="0">
              <a:spcBef>
                <a:spcPct val="20000"/>
              </a:spcBef>
              <a:spcAft>
                <a:spcPct val="0"/>
              </a:spcAft>
              <a:buClr>
                <a:schemeClr val="folHlink"/>
              </a:buClr>
              <a:buSzPct val="70000"/>
              <a:buFont typeface="Wingdings" pitchFamily="2" charset="2"/>
              <a:buChar char="§"/>
              <a:defRPr sz="2000">
                <a:solidFill>
                  <a:schemeClr val="tx1"/>
                </a:solidFill>
                <a:latin typeface="Times New Roman" pitchFamily="18" charset="0"/>
              </a:defRPr>
            </a:lvl7pPr>
            <a:lvl8pPr marL="3429000" indent="-228600" eaLnBrk="0" fontAlgn="base" hangingPunct="0">
              <a:spcBef>
                <a:spcPct val="20000"/>
              </a:spcBef>
              <a:spcAft>
                <a:spcPct val="0"/>
              </a:spcAft>
              <a:buClr>
                <a:schemeClr val="folHlink"/>
              </a:buClr>
              <a:buSzPct val="70000"/>
              <a:buFont typeface="Wingdings" pitchFamily="2" charset="2"/>
              <a:buChar char="§"/>
              <a:defRPr sz="2000">
                <a:solidFill>
                  <a:schemeClr val="tx1"/>
                </a:solidFill>
                <a:latin typeface="Times New Roman" pitchFamily="18" charset="0"/>
              </a:defRPr>
            </a:lvl8pPr>
            <a:lvl9pPr marL="3886200" indent="-228600" eaLnBrk="0" fontAlgn="base" hangingPunct="0">
              <a:spcBef>
                <a:spcPct val="20000"/>
              </a:spcBef>
              <a:spcAft>
                <a:spcPct val="0"/>
              </a:spcAft>
              <a:buClr>
                <a:schemeClr val="folHlink"/>
              </a:buClr>
              <a:buSzPct val="70000"/>
              <a:buFont typeface="Wingdings" pitchFamily="2" charset="2"/>
              <a:buChar char="§"/>
              <a:defRPr sz="2000">
                <a:solidFill>
                  <a:schemeClr val="tx1"/>
                </a:solidFill>
                <a:latin typeface="Times New Roman" pitchFamily="18" charset="0"/>
              </a:defRPr>
            </a:lvl9pPr>
          </a:lstStyle>
          <a:p>
            <a:pPr eaLnBrk="1" hangingPunct="1">
              <a:spcBef>
                <a:spcPct val="0"/>
              </a:spcBef>
              <a:buClrTx/>
              <a:buSzTx/>
              <a:buFontTx/>
              <a:buChar char="•"/>
            </a:pPr>
            <a:r>
              <a:rPr lang="en-US" altLang="en-US" sz="2000">
                <a:latin typeface="Calibri" pitchFamily="34" charset="0"/>
              </a:rPr>
              <a:t>Specialty?</a:t>
            </a:r>
          </a:p>
          <a:p>
            <a:pPr eaLnBrk="1" hangingPunct="1">
              <a:spcBef>
                <a:spcPct val="0"/>
              </a:spcBef>
              <a:buClrTx/>
              <a:buSzTx/>
              <a:buFontTx/>
              <a:buChar char="•"/>
            </a:pPr>
            <a:r>
              <a:rPr lang="en-US" altLang="en-US" sz="2000">
                <a:latin typeface="Calibri" pitchFamily="34" charset="0"/>
              </a:rPr>
              <a:t>Reason for Referral?</a:t>
            </a:r>
          </a:p>
          <a:p>
            <a:pPr eaLnBrk="1" hangingPunct="1">
              <a:spcBef>
                <a:spcPct val="0"/>
              </a:spcBef>
              <a:buClrTx/>
              <a:buSzTx/>
              <a:buFontTx/>
              <a:buChar char="•"/>
            </a:pPr>
            <a:r>
              <a:rPr lang="en-US" altLang="en-US" sz="2000">
                <a:latin typeface="Calibri" pitchFamily="34" charset="0"/>
              </a:rPr>
              <a:t>Returned Consult in Chart?</a:t>
            </a:r>
          </a:p>
          <a:p>
            <a:pPr eaLnBrk="1" hangingPunct="1">
              <a:spcBef>
                <a:spcPct val="0"/>
              </a:spcBef>
              <a:buClrTx/>
              <a:buSzTx/>
              <a:buFontTx/>
              <a:buChar char="•"/>
            </a:pPr>
            <a:r>
              <a:rPr lang="en-US" altLang="en-US" sz="2000">
                <a:latin typeface="Calibri" pitchFamily="34" charset="0"/>
              </a:rPr>
              <a:t>PCP Acknowledgement?</a:t>
            </a:r>
          </a:p>
          <a:p>
            <a:pPr eaLnBrk="1" hangingPunct="1">
              <a:spcBef>
                <a:spcPct val="0"/>
              </a:spcBef>
              <a:buClrTx/>
              <a:buSzTx/>
              <a:buFontTx/>
              <a:buChar char="•"/>
            </a:pPr>
            <a:r>
              <a:rPr lang="en-US" altLang="en-US" sz="2000">
                <a:latin typeface="Calibri" pitchFamily="34" charset="0"/>
              </a:rPr>
              <a:t>Action on Specialist Recommendations?</a:t>
            </a:r>
          </a:p>
        </p:txBody>
      </p:sp>
      <p:sp>
        <p:nvSpPr>
          <p:cNvPr id="27660" name="AutoShape 17"/>
          <p:cNvSpPr>
            <a:spLocks noChangeArrowheads="1"/>
          </p:cNvSpPr>
          <p:nvPr/>
        </p:nvSpPr>
        <p:spPr bwMode="auto">
          <a:xfrm>
            <a:off x="4114800" y="2971800"/>
            <a:ext cx="685800" cy="533400"/>
          </a:xfrm>
          <a:prstGeom prst="downArrow">
            <a:avLst>
              <a:gd name="adj1" fmla="val 50000"/>
              <a:gd name="adj2" fmla="val 25000"/>
            </a:avLst>
          </a:prstGeom>
          <a:solidFill>
            <a:schemeClr val="accent2"/>
          </a:solidFill>
          <a:ln w="9525" algn="ctr">
            <a:solidFill>
              <a:schemeClr val="tx1"/>
            </a:solidFill>
            <a:miter lim="800000"/>
            <a:headEnd/>
            <a:tailEnd/>
          </a:ln>
        </p:spPr>
        <p:txBody>
          <a:bodyPr wrap="none" anchor="ctr"/>
          <a:lstStyle>
            <a:lvl1pPr eaLnBrk="0" hangingPunct="0">
              <a:spcBef>
                <a:spcPct val="20000"/>
              </a:spcBef>
              <a:buClr>
                <a:schemeClr val="folHlink"/>
              </a:buClr>
              <a:buSzPct val="70000"/>
              <a:buFont typeface="Wingdings" pitchFamily="2" charset="2"/>
              <a:buChar char="l"/>
              <a:defRPr sz="3000">
                <a:solidFill>
                  <a:schemeClr val="tx1"/>
                </a:solidFill>
                <a:latin typeface="Times New Roman" pitchFamily="18" charset="0"/>
              </a:defRPr>
            </a:lvl1pPr>
            <a:lvl2pPr marL="742950" indent="-285750" eaLnBrk="0" hangingPunct="0">
              <a:spcBef>
                <a:spcPct val="20000"/>
              </a:spcBef>
              <a:buClr>
                <a:schemeClr val="folHlink"/>
              </a:buClr>
              <a:buSzPct val="70000"/>
              <a:buFont typeface="Wingdings" pitchFamily="2" charset="2"/>
              <a:buChar char="l"/>
              <a:defRPr sz="2600">
                <a:solidFill>
                  <a:schemeClr val="tx1"/>
                </a:solidFill>
                <a:latin typeface="Times New Roman" pitchFamily="18" charset="0"/>
              </a:defRPr>
            </a:lvl2pPr>
            <a:lvl3pPr marL="1143000" indent="-228600" eaLnBrk="0" hangingPunct="0">
              <a:spcBef>
                <a:spcPct val="20000"/>
              </a:spcBef>
              <a:buClr>
                <a:schemeClr val="folHlink"/>
              </a:buClr>
              <a:buSzPct val="70000"/>
              <a:buFont typeface="Wingdings" pitchFamily="2" charset="2"/>
              <a:buChar char="l"/>
              <a:defRPr sz="2300">
                <a:solidFill>
                  <a:schemeClr val="tx1"/>
                </a:solidFill>
                <a:latin typeface="Times New Roman" pitchFamily="18" charset="0"/>
              </a:defRPr>
            </a:lvl3pPr>
            <a:lvl4pPr marL="1600200" indent="-228600" eaLnBrk="0" hangingPunct="0">
              <a:spcBef>
                <a:spcPct val="20000"/>
              </a:spcBef>
              <a:buClr>
                <a:schemeClr val="folHlink"/>
              </a:buClr>
              <a:buSzPct val="70000"/>
              <a:buFont typeface="Wingdings" pitchFamily="2" charset="2"/>
              <a:buChar char="§"/>
              <a:defRPr sz="2000">
                <a:solidFill>
                  <a:schemeClr val="tx1"/>
                </a:solidFill>
                <a:latin typeface="Times New Roman" pitchFamily="18" charset="0"/>
              </a:defRPr>
            </a:lvl4pPr>
            <a:lvl5pPr marL="2057400" indent="-228600" eaLnBrk="0" hangingPunct="0">
              <a:spcBef>
                <a:spcPct val="20000"/>
              </a:spcBef>
              <a:buClr>
                <a:schemeClr val="folHlink"/>
              </a:buClr>
              <a:buSzPct val="70000"/>
              <a:buFont typeface="Wingdings" pitchFamily="2" charset="2"/>
              <a:buChar char="§"/>
              <a:defRPr sz="2000">
                <a:solidFill>
                  <a:schemeClr val="tx1"/>
                </a:solidFill>
                <a:latin typeface="Times New Roman" pitchFamily="18" charset="0"/>
              </a:defRPr>
            </a:lvl5pPr>
            <a:lvl6pPr marL="2514600" indent="-228600" eaLnBrk="0" fontAlgn="base" hangingPunct="0">
              <a:spcBef>
                <a:spcPct val="20000"/>
              </a:spcBef>
              <a:spcAft>
                <a:spcPct val="0"/>
              </a:spcAft>
              <a:buClr>
                <a:schemeClr val="folHlink"/>
              </a:buClr>
              <a:buSzPct val="70000"/>
              <a:buFont typeface="Wingdings" pitchFamily="2" charset="2"/>
              <a:buChar char="§"/>
              <a:defRPr sz="2000">
                <a:solidFill>
                  <a:schemeClr val="tx1"/>
                </a:solidFill>
                <a:latin typeface="Times New Roman" pitchFamily="18" charset="0"/>
              </a:defRPr>
            </a:lvl6pPr>
            <a:lvl7pPr marL="2971800" indent="-228600" eaLnBrk="0" fontAlgn="base" hangingPunct="0">
              <a:spcBef>
                <a:spcPct val="20000"/>
              </a:spcBef>
              <a:spcAft>
                <a:spcPct val="0"/>
              </a:spcAft>
              <a:buClr>
                <a:schemeClr val="folHlink"/>
              </a:buClr>
              <a:buSzPct val="70000"/>
              <a:buFont typeface="Wingdings" pitchFamily="2" charset="2"/>
              <a:buChar char="§"/>
              <a:defRPr sz="2000">
                <a:solidFill>
                  <a:schemeClr val="tx1"/>
                </a:solidFill>
                <a:latin typeface="Times New Roman" pitchFamily="18" charset="0"/>
              </a:defRPr>
            </a:lvl7pPr>
            <a:lvl8pPr marL="3429000" indent="-228600" eaLnBrk="0" fontAlgn="base" hangingPunct="0">
              <a:spcBef>
                <a:spcPct val="20000"/>
              </a:spcBef>
              <a:spcAft>
                <a:spcPct val="0"/>
              </a:spcAft>
              <a:buClr>
                <a:schemeClr val="folHlink"/>
              </a:buClr>
              <a:buSzPct val="70000"/>
              <a:buFont typeface="Wingdings" pitchFamily="2" charset="2"/>
              <a:buChar char="§"/>
              <a:defRPr sz="2000">
                <a:solidFill>
                  <a:schemeClr val="tx1"/>
                </a:solidFill>
                <a:latin typeface="Times New Roman" pitchFamily="18" charset="0"/>
              </a:defRPr>
            </a:lvl8pPr>
            <a:lvl9pPr marL="3886200" indent="-228600" eaLnBrk="0" fontAlgn="base" hangingPunct="0">
              <a:spcBef>
                <a:spcPct val="20000"/>
              </a:spcBef>
              <a:spcAft>
                <a:spcPct val="0"/>
              </a:spcAft>
              <a:buClr>
                <a:schemeClr val="folHlink"/>
              </a:buClr>
              <a:buSzPct val="70000"/>
              <a:buFont typeface="Wingdings" pitchFamily="2" charset="2"/>
              <a:buChar char="§"/>
              <a:defRPr sz="2000">
                <a:solidFill>
                  <a:schemeClr val="tx1"/>
                </a:solidFill>
                <a:latin typeface="Times New Roman" pitchFamily="18" charset="0"/>
              </a:defRPr>
            </a:lvl9pPr>
          </a:lstStyle>
          <a:p>
            <a:pPr algn="ctr" eaLnBrk="1" hangingPunct="1">
              <a:spcBef>
                <a:spcPct val="0"/>
              </a:spcBef>
              <a:buClrTx/>
              <a:buSzTx/>
              <a:buFontTx/>
              <a:buNone/>
            </a:pPr>
            <a:endParaRPr lang="en-US" altLang="en-US" sz="1600">
              <a:latin typeface="Arial" pitchFamily="34" charset="0"/>
            </a:endParaRPr>
          </a:p>
        </p:txBody>
      </p:sp>
      <p:sp>
        <p:nvSpPr>
          <p:cNvPr id="27661" name="AutoShape 3"/>
          <p:cNvSpPr>
            <a:spLocks noChangeArrowheads="1"/>
          </p:cNvSpPr>
          <p:nvPr/>
        </p:nvSpPr>
        <p:spPr bwMode="auto">
          <a:xfrm>
            <a:off x="6172200" y="1524000"/>
            <a:ext cx="2819400" cy="1295400"/>
          </a:xfrm>
          <a:prstGeom prst="flowChartInputOutput">
            <a:avLst/>
          </a:prstGeom>
          <a:solidFill>
            <a:srgbClr val="99CCFF"/>
          </a:solidFill>
          <a:ln w="9525">
            <a:solidFill>
              <a:schemeClr val="tx1"/>
            </a:solidFill>
            <a:miter lim="800000"/>
            <a:headEnd/>
            <a:tailEnd/>
          </a:ln>
        </p:spPr>
        <p:txBody>
          <a:bodyPr wrap="none" anchor="ctr"/>
          <a:lstStyle>
            <a:lvl1pPr eaLnBrk="0" hangingPunct="0">
              <a:spcBef>
                <a:spcPct val="20000"/>
              </a:spcBef>
              <a:buClr>
                <a:schemeClr val="folHlink"/>
              </a:buClr>
              <a:buSzPct val="70000"/>
              <a:buFont typeface="Wingdings" pitchFamily="2" charset="2"/>
              <a:buChar char="l"/>
              <a:defRPr sz="3000">
                <a:solidFill>
                  <a:schemeClr val="tx1"/>
                </a:solidFill>
                <a:latin typeface="Times New Roman" pitchFamily="18" charset="0"/>
              </a:defRPr>
            </a:lvl1pPr>
            <a:lvl2pPr marL="742950" indent="-285750" eaLnBrk="0" hangingPunct="0">
              <a:spcBef>
                <a:spcPct val="20000"/>
              </a:spcBef>
              <a:buClr>
                <a:schemeClr val="folHlink"/>
              </a:buClr>
              <a:buSzPct val="70000"/>
              <a:buFont typeface="Wingdings" pitchFamily="2" charset="2"/>
              <a:buChar char="l"/>
              <a:defRPr sz="2600">
                <a:solidFill>
                  <a:schemeClr val="tx1"/>
                </a:solidFill>
                <a:latin typeface="Times New Roman" pitchFamily="18" charset="0"/>
              </a:defRPr>
            </a:lvl2pPr>
            <a:lvl3pPr marL="1143000" indent="-228600" eaLnBrk="0" hangingPunct="0">
              <a:spcBef>
                <a:spcPct val="20000"/>
              </a:spcBef>
              <a:buClr>
                <a:schemeClr val="folHlink"/>
              </a:buClr>
              <a:buSzPct val="70000"/>
              <a:buFont typeface="Wingdings" pitchFamily="2" charset="2"/>
              <a:buChar char="l"/>
              <a:defRPr sz="2300">
                <a:solidFill>
                  <a:schemeClr val="tx1"/>
                </a:solidFill>
                <a:latin typeface="Times New Roman" pitchFamily="18" charset="0"/>
              </a:defRPr>
            </a:lvl3pPr>
            <a:lvl4pPr marL="1600200" indent="-228600" eaLnBrk="0" hangingPunct="0">
              <a:spcBef>
                <a:spcPct val="20000"/>
              </a:spcBef>
              <a:buClr>
                <a:schemeClr val="folHlink"/>
              </a:buClr>
              <a:buSzPct val="70000"/>
              <a:buFont typeface="Wingdings" pitchFamily="2" charset="2"/>
              <a:buChar char="§"/>
              <a:defRPr sz="2000">
                <a:solidFill>
                  <a:schemeClr val="tx1"/>
                </a:solidFill>
                <a:latin typeface="Times New Roman" pitchFamily="18" charset="0"/>
              </a:defRPr>
            </a:lvl4pPr>
            <a:lvl5pPr marL="2057400" indent="-228600" eaLnBrk="0" hangingPunct="0">
              <a:spcBef>
                <a:spcPct val="20000"/>
              </a:spcBef>
              <a:buClr>
                <a:schemeClr val="folHlink"/>
              </a:buClr>
              <a:buSzPct val="70000"/>
              <a:buFont typeface="Wingdings" pitchFamily="2" charset="2"/>
              <a:buChar char="§"/>
              <a:defRPr sz="2000">
                <a:solidFill>
                  <a:schemeClr val="tx1"/>
                </a:solidFill>
                <a:latin typeface="Times New Roman" pitchFamily="18" charset="0"/>
              </a:defRPr>
            </a:lvl5pPr>
            <a:lvl6pPr marL="2514600" indent="-228600" eaLnBrk="0" fontAlgn="base" hangingPunct="0">
              <a:spcBef>
                <a:spcPct val="20000"/>
              </a:spcBef>
              <a:spcAft>
                <a:spcPct val="0"/>
              </a:spcAft>
              <a:buClr>
                <a:schemeClr val="folHlink"/>
              </a:buClr>
              <a:buSzPct val="70000"/>
              <a:buFont typeface="Wingdings" pitchFamily="2" charset="2"/>
              <a:buChar char="§"/>
              <a:defRPr sz="2000">
                <a:solidFill>
                  <a:schemeClr val="tx1"/>
                </a:solidFill>
                <a:latin typeface="Times New Roman" pitchFamily="18" charset="0"/>
              </a:defRPr>
            </a:lvl6pPr>
            <a:lvl7pPr marL="2971800" indent="-228600" eaLnBrk="0" fontAlgn="base" hangingPunct="0">
              <a:spcBef>
                <a:spcPct val="20000"/>
              </a:spcBef>
              <a:spcAft>
                <a:spcPct val="0"/>
              </a:spcAft>
              <a:buClr>
                <a:schemeClr val="folHlink"/>
              </a:buClr>
              <a:buSzPct val="70000"/>
              <a:buFont typeface="Wingdings" pitchFamily="2" charset="2"/>
              <a:buChar char="§"/>
              <a:defRPr sz="2000">
                <a:solidFill>
                  <a:schemeClr val="tx1"/>
                </a:solidFill>
                <a:latin typeface="Times New Roman" pitchFamily="18" charset="0"/>
              </a:defRPr>
            </a:lvl7pPr>
            <a:lvl8pPr marL="3429000" indent="-228600" eaLnBrk="0" fontAlgn="base" hangingPunct="0">
              <a:spcBef>
                <a:spcPct val="20000"/>
              </a:spcBef>
              <a:spcAft>
                <a:spcPct val="0"/>
              </a:spcAft>
              <a:buClr>
                <a:schemeClr val="folHlink"/>
              </a:buClr>
              <a:buSzPct val="70000"/>
              <a:buFont typeface="Wingdings" pitchFamily="2" charset="2"/>
              <a:buChar char="§"/>
              <a:defRPr sz="2000">
                <a:solidFill>
                  <a:schemeClr val="tx1"/>
                </a:solidFill>
                <a:latin typeface="Times New Roman" pitchFamily="18" charset="0"/>
              </a:defRPr>
            </a:lvl8pPr>
            <a:lvl9pPr marL="3886200" indent="-228600" eaLnBrk="0" fontAlgn="base" hangingPunct="0">
              <a:spcBef>
                <a:spcPct val="20000"/>
              </a:spcBef>
              <a:spcAft>
                <a:spcPct val="0"/>
              </a:spcAft>
              <a:buClr>
                <a:schemeClr val="folHlink"/>
              </a:buClr>
              <a:buSzPct val="70000"/>
              <a:buFont typeface="Wingdings" pitchFamily="2" charset="2"/>
              <a:buChar char="§"/>
              <a:defRPr sz="2000">
                <a:solidFill>
                  <a:schemeClr val="tx1"/>
                </a:solidFill>
                <a:latin typeface="Times New Roman" pitchFamily="18" charset="0"/>
              </a:defRPr>
            </a:lvl9pPr>
          </a:lstStyle>
          <a:p>
            <a:pPr algn="ctr" eaLnBrk="1" hangingPunct="1">
              <a:spcBef>
                <a:spcPct val="0"/>
              </a:spcBef>
              <a:buClrTx/>
              <a:buSzTx/>
              <a:buFontTx/>
              <a:buNone/>
            </a:pPr>
            <a:endParaRPr lang="en-US" altLang="en-US" sz="1600">
              <a:latin typeface="Arial" pitchFamily="34" charset="0"/>
            </a:endParaRPr>
          </a:p>
        </p:txBody>
      </p:sp>
      <p:sp>
        <p:nvSpPr>
          <p:cNvPr id="27662" name="Text Box 4"/>
          <p:cNvSpPr txBox="1">
            <a:spLocks noChangeArrowheads="1"/>
          </p:cNvSpPr>
          <p:nvPr/>
        </p:nvSpPr>
        <p:spPr bwMode="auto">
          <a:xfrm>
            <a:off x="6019800" y="1600200"/>
            <a:ext cx="3124200" cy="946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folHlink"/>
              </a:buClr>
              <a:buSzPct val="70000"/>
              <a:buFont typeface="Wingdings" pitchFamily="2" charset="2"/>
              <a:buChar char="l"/>
              <a:defRPr sz="3000">
                <a:solidFill>
                  <a:schemeClr val="tx1"/>
                </a:solidFill>
                <a:latin typeface="Times New Roman" pitchFamily="18" charset="0"/>
              </a:defRPr>
            </a:lvl1pPr>
            <a:lvl2pPr marL="742950" indent="-285750" eaLnBrk="0" hangingPunct="0">
              <a:spcBef>
                <a:spcPct val="20000"/>
              </a:spcBef>
              <a:buClr>
                <a:schemeClr val="folHlink"/>
              </a:buClr>
              <a:buSzPct val="70000"/>
              <a:buFont typeface="Wingdings" pitchFamily="2" charset="2"/>
              <a:buChar char="l"/>
              <a:defRPr sz="2600">
                <a:solidFill>
                  <a:schemeClr val="tx1"/>
                </a:solidFill>
                <a:latin typeface="Times New Roman" pitchFamily="18" charset="0"/>
              </a:defRPr>
            </a:lvl2pPr>
            <a:lvl3pPr marL="1143000" indent="-228600" eaLnBrk="0" hangingPunct="0">
              <a:spcBef>
                <a:spcPct val="20000"/>
              </a:spcBef>
              <a:buClr>
                <a:schemeClr val="folHlink"/>
              </a:buClr>
              <a:buSzPct val="70000"/>
              <a:buFont typeface="Wingdings" pitchFamily="2" charset="2"/>
              <a:buChar char="l"/>
              <a:defRPr sz="2300">
                <a:solidFill>
                  <a:schemeClr val="tx1"/>
                </a:solidFill>
                <a:latin typeface="Times New Roman" pitchFamily="18" charset="0"/>
              </a:defRPr>
            </a:lvl3pPr>
            <a:lvl4pPr marL="1600200" indent="-228600" eaLnBrk="0" hangingPunct="0">
              <a:spcBef>
                <a:spcPct val="20000"/>
              </a:spcBef>
              <a:buClr>
                <a:schemeClr val="folHlink"/>
              </a:buClr>
              <a:buSzPct val="70000"/>
              <a:buFont typeface="Wingdings" pitchFamily="2" charset="2"/>
              <a:buChar char="§"/>
              <a:defRPr sz="2000">
                <a:solidFill>
                  <a:schemeClr val="tx1"/>
                </a:solidFill>
                <a:latin typeface="Times New Roman" pitchFamily="18" charset="0"/>
              </a:defRPr>
            </a:lvl4pPr>
            <a:lvl5pPr marL="2057400" indent="-228600" eaLnBrk="0" hangingPunct="0">
              <a:spcBef>
                <a:spcPct val="20000"/>
              </a:spcBef>
              <a:buClr>
                <a:schemeClr val="folHlink"/>
              </a:buClr>
              <a:buSzPct val="70000"/>
              <a:buFont typeface="Wingdings" pitchFamily="2" charset="2"/>
              <a:buChar char="§"/>
              <a:defRPr sz="2000">
                <a:solidFill>
                  <a:schemeClr val="tx1"/>
                </a:solidFill>
                <a:latin typeface="Times New Roman" pitchFamily="18" charset="0"/>
              </a:defRPr>
            </a:lvl5pPr>
            <a:lvl6pPr marL="2514600" indent="-228600" eaLnBrk="0" fontAlgn="base" hangingPunct="0">
              <a:spcBef>
                <a:spcPct val="20000"/>
              </a:spcBef>
              <a:spcAft>
                <a:spcPct val="0"/>
              </a:spcAft>
              <a:buClr>
                <a:schemeClr val="folHlink"/>
              </a:buClr>
              <a:buSzPct val="70000"/>
              <a:buFont typeface="Wingdings" pitchFamily="2" charset="2"/>
              <a:buChar char="§"/>
              <a:defRPr sz="2000">
                <a:solidFill>
                  <a:schemeClr val="tx1"/>
                </a:solidFill>
                <a:latin typeface="Times New Roman" pitchFamily="18" charset="0"/>
              </a:defRPr>
            </a:lvl6pPr>
            <a:lvl7pPr marL="2971800" indent="-228600" eaLnBrk="0" fontAlgn="base" hangingPunct="0">
              <a:spcBef>
                <a:spcPct val="20000"/>
              </a:spcBef>
              <a:spcAft>
                <a:spcPct val="0"/>
              </a:spcAft>
              <a:buClr>
                <a:schemeClr val="folHlink"/>
              </a:buClr>
              <a:buSzPct val="70000"/>
              <a:buFont typeface="Wingdings" pitchFamily="2" charset="2"/>
              <a:buChar char="§"/>
              <a:defRPr sz="2000">
                <a:solidFill>
                  <a:schemeClr val="tx1"/>
                </a:solidFill>
                <a:latin typeface="Times New Roman" pitchFamily="18" charset="0"/>
              </a:defRPr>
            </a:lvl7pPr>
            <a:lvl8pPr marL="3429000" indent="-228600" eaLnBrk="0" fontAlgn="base" hangingPunct="0">
              <a:spcBef>
                <a:spcPct val="20000"/>
              </a:spcBef>
              <a:spcAft>
                <a:spcPct val="0"/>
              </a:spcAft>
              <a:buClr>
                <a:schemeClr val="folHlink"/>
              </a:buClr>
              <a:buSzPct val="70000"/>
              <a:buFont typeface="Wingdings" pitchFamily="2" charset="2"/>
              <a:buChar char="§"/>
              <a:defRPr sz="2000">
                <a:solidFill>
                  <a:schemeClr val="tx1"/>
                </a:solidFill>
                <a:latin typeface="Times New Roman" pitchFamily="18" charset="0"/>
              </a:defRPr>
            </a:lvl8pPr>
            <a:lvl9pPr marL="3886200" indent="-228600" eaLnBrk="0" fontAlgn="base" hangingPunct="0">
              <a:spcBef>
                <a:spcPct val="20000"/>
              </a:spcBef>
              <a:spcAft>
                <a:spcPct val="0"/>
              </a:spcAft>
              <a:buClr>
                <a:schemeClr val="folHlink"/>
              </a:buClr>
              <a:buSzPct val="70000"/>
              <a:buFont typeface="Wingdings" pitchFamily="2" charset="2"/>
              <a:buChar char="§"/>
              <a:defRPr sz="2000">
                <a:solidFill>
                  <a:schemeClr val="tx1"/>
                </a:solidFill>
                <a:latin typeface="Times New Roman" pitchFamily="18" charset="0"/>
              </a:defRPr>
            </a:lvl9pPr>
          </a:lstStyle>
          <a:p>
            <a:pPr algn="ctr" eaLnBrk="1" hangingPunct="1">
              <a:spcBef>
                <a:spcPct val="50000"/>
              </a:spcBef>
              <a:buClrTx/>
              <a:buSzTx/>
              <a:buFontTx/>
              <a:buNone/>
            </a:pPr>
            <a:r>
              <a:rPr lang="en-US" altLang="en-US" sz="2000">
                <a:latin typeface="Calibri" pitchFamily="34" charset="0"/>
              </a:rPr>
              <a:t>Questions for </a:t>
            </a:r>
            <a:br>
              <a:rPr lang="en-US" altLang="en-US" sz="2000">
                <a:latin typeface="Calibri" pitchFamily="34" charset="0"/>
              </a:rPr>
            </a:br>
            <a:r>
              <a:rPr lang="en-US" altLang="en-US" sz="1800">
                <a:latin typeface="Arial" pitchFamily="34" charset="0"/>
              </a:rPr>
              <a:t>Medication </a:t>
            </a:r>
            <a:br>
              <a:rPr lang="en-US" altLang="en-US" sz="1800">
                <a:latin typeface="Arial" pitchFamily="34" charset="0"/>
              </a:rPr>
            </a:br>
            <a:r>
              <a:rPr lang="en-US" altLang="en-US" sz="1800">
                <a:latin typeface="Arial" pitchFamily="34" charset="0"/>
              </a:rPr>
              <a:t>Safety</a:t>
            </a:r>
          </a:p>
        </p:txBody>
      </p:sp>
      <p:sp>
        <p:nvSpPr>
          <p:cNvPr id="27663" name="AutoShape 9"/>
          <p:cNvSpPr>
            <a:spLocks noChangeArrowheads="1"/>
          </p:cNvSpPr>
          <p:nvPr/>
        </p:nvSpPr>
        <p:spPr bwMode="auto">
          <a:xfrm>
            <a:off x="6172200" y="3581400"/>
            <a:ext cx="2667000" cy="3124200"/>
          </a:xfrm>
          <a:prstGeom prst="flowChartDocument">
            <a:avLst/>
          </a:prstGeom>
          <a:solidFill>
            <a:srgbClr val="CCFFFF"/>
          </a:solidFill>
          <a:ln w="9525" algn="ctr">
            <a:solidFill>
              <a:schemeClr val="tx1"/>
            </a:solidFill>
            <a:miter lim="800000"/>
            <a:headEnd/>
            <a:tailEnd/>
          </a:ln>
        </p:spPr>
        <p:txBody>
          <a:bodyPr wrap="none" anchor="ctr"/>
          <a:lstStyle>
            <a:lvl1pPr eaLnBrk="0" hangingPunct="0">
              <a:spcBef>
                <a:spcPct val="20000"/>
              </a:spcBef>
              <a:buClr>
                <a:schemeClr val="folHlink"/>
              </a:buClr>
              <a:buSzPct val="70000"/>
              <a:buFont typeface="Wingdings" pitchFamily="2" charset="2"/>
              <a:buChar char="l"/>
              <a:defRPr sz="3000">
                <a:solidFill>
                  <a:schemeClr val="tx1"/>
                </a:solidFill>
                <a:latin typeface="Times New Roman" pitchFamily="18" charset="0"/>
              </a:defRPr>
            </a:lvl1pPr>
            <a:lvl2pPr marL="742950" indent="-285750" eaLnBrk="0" hangingPunct="0">
              <a:spcBef>
                <a:spcPct val="20000"/>
              </a:spcBef>
              <a:buClr>
                <a:schemeClr val="folHlink"/>
              </a:buClr>
              <a:buSzPct val="70000"/>
              <a:buFont typeface="Wingdings" pitchFamily="2" charset="2"/>
              <a:buChar char="l"/>
              <a:defRPr sz="2600">
                <a:solidFill>
                  <a:schemeClr val="tx1"/>
                </a:solidFill>
                <a:latin typeface="Times New Roman" pitchFamily="18" charset="0"/>
              </a:defRPr>
            </a:lvl2pPr>
            <a:lvl3pPr marL="1143000" indent="-228600" eaLnBrk="0" hangingPunct="0">
              <a:spcBef>
                <a:spcPct val="20000"/>
              </a:spcBef>
              <a:buClr>
                <a:schemeClr val="folHlink"/>
              </a:buClr>
              <a:buSzPct val="70000"/>
              <a:buFont typeface="Wingdings" pitchFamily="2" charset="2"/>
              <a:buChar char="l"/>
              <a:defRPr sz="2300">
                <a:solidFill>
                  <a:schemeClr val="tx1"/>
                </a:solidFill>
                <a:latin typeface="Times New Roman" pitchFamily="18" charset="0"/>
              </a:defRPr>
            </a:lvl3pPr>
            <a:lvl4pPr marL="1600200" indent="-228600" eaLnBrk="0" hangingPunct="0">
              <a:spcBef>
                <a:spcPct val="20000"/>
              </a:spcBef>
              <a:buClr>
                <a:schemeClr val="folHlink"/>
              </a:buClr>
              <a:buSzPct val="70000"/>
              <a:buFont typeface="Wingdings" pitchFamily="2" charset="2"/>
              <a:buChar char="§"/>
              <a:defRPr sz="2000">
                <a:solidFill>
                  <a:schemeClr val="tx1"/>
                </a:solidFill>
                <a:latin typeface="Times New Roman" pitchFamily="18" charset="0"/>
              </a:defRPr>
            </a:lvl4pPr>
            <a:lvl5pPr marL="2057400" indent="-228600" eaLnBrk="0" hangingPunct="0">
              <a:spcBef>
                <a:spcPct val="20000"/>
              </a:spcBef>
              <a:buClr>
                <a:schemeClr val="folHlink"/>
              </a:buClr>
              <a:buSzPct val="70000"/>
              <a:buFont typeface="Wingdings" pitchFamily="2" charset="2"/>
              <a:buChar char="§"/>
              <a:defRPr sz="2000">
                <a:solidFill>
                  <a:schemeClr val="tx1"/>
                </a:solidFill>
                <a:latin typeface="Times New Roman" pitchFamily="18" charset="0"/>
              </a:defRPr>
            </a:lvl5pPr>
            <a:lvl6pPr marL="2514600" indent="-228600" eaLnBrk="0" fontAlgn="base" hangingPunct="0">
              <a:spcBef>
                <a:spcPct val="20000"/>
              </a:spcBef>
              <a:spcAft>
                <a:spcPct val="0"/>
              </a:spcAft>
              <a:buClr>
                <a:schemeClr val="folHlink"/>
              </a:buClr>
              <a:buSzPct val="70000"/>
              <a:buFont typeface="Wingdings" pitchFamily="2" charset="2"/>
              <a:buChar char="§"/>
              <a:defRPr sz="2000">
                <a:solidFill>
                  <a:schemeClr val="tx1"/>
                </a:solidFill>
                <a:latin typeface="Times New Roman" pitchFamily="18" charset="0"/>
              </a:defRPr>
            </a:lvl6pPr>
            <a:lvl7pPr marL="2971800" indent="-228600" eaLnBrk="0" fontAlgn="base" hangingPunct="0">
              <a:spcBef>
                <a:spcPct val="20000"/>
              </a:spcBef>
              <a:spcAft>
                <a:spcPct val="0"/>
              </a:spcAft>
              <a:buClr>
                <a:schemeClr val="folHlink"/>
              </a:buClr>
              <a:buSzPct val="70000"/>
              <a:buFont typeface="Wingdings" pitchFamily="2" charset="2"/>
              <a:buChar char="§"/>
              <a:defRPr sz="2000">
                <a:solidFill>
                  <a:schemeClr val="tx1"/>
                </a:solidFill>
                <a:latin typeface="Times New Roman" pitchFamily="18" charset="0"/>
              </a:defRPr>
            </a:lvl7pPr>
            <a:lvl8pPr marL="3429000" indent="-228600" eaLnBrk="0" fontAlgn="base" hangingPunct="0">
              <a:spcBef>
                <a:spcPct val="20000"/>
              </a:spcBef>
              <a:spcAft>
                <a:spcPct val="0"/>
              </a:spcAft>
              <a:buClr>
                <a:schemeClr val="folHlink"/>
              </a:buClr>
              <a:buSzPct val="70000"/>
              <a:buFont typeface="Wingdings" pitchFamily="2" charset="2"/>
              <a:buChar char="§"/>
              <a:defRPr sz="2000">
                <a:solidFill>
                  <a:schemeClr val="tx1"/>
                </a:solidFill>
                <a:latin typeface="Times New Roman" pitchFamily="18" charset="0"/>
              </a:defRPr>
            </a:lvl8pPr>
            <a:lvl9pPr marL="3886200" indent="-228600" eaLnBrk="0" fontAlgn="base" hangingPunct="0">
              <a:spcBef>
                <a:spcPct val="20000"/>
              </a:spcBef>
              <a:spcAft>
                <a:spcPct val="0"/>
              </a:spcAft>
              <a:buClr>
                <a:schemeClr val="folHlink"/>
              </a:buClr>
              <a:buSzPct val="70000"/>
              <a:buFont typeface="Wingdings" pitchFamily="2" charset="2"/>
              <a:buChar char="§"/>
              <a:defRPr sz="2000">
                <a:solidFill>
                  <a:schemeClr val="tx1"/>
                </a:solidFill>
                <a:latin typeface="Times New Roman" pitchFamily="18" charset="0"/>
              </a:defRPr>
            </a:lvl9pPr>
          </a:lstStyle>
          <a:p>
            <a:pPr algn="ctr" eaLnBrk="1" hangingPunct="1">
              <a:spcBef>
                <a:spcPct val="0"/>
              </a:spcBef>
              <a:buClrTx/>
              <a:buSzTx/>
              <a:buFontTx/>
              <a:buNone/>
            </a:pPr>
            <a:endParaRPr lang="en-US" altLang="en-US" sz="1600">
              <a:latin typeface="Arial" pitchFamily="34" charset="0"/>
            </a:endParaRPr>
          </a:p>
        </p:txBody>
      </p:sp>
      <p:sp>
        <p:nvSpPr>
          <p:cNvPr id="27664" name="Text Box 11"/>
          <p:cNvSpPr txBox="1">
            <a:spLocks noChangeArrowheads="1"/>
          </p:cNvSpPr>
          <p:nvPr/>
        </p:nvSpPr>
        <p:spPr bwMode="auto">
          <a:xfrm>
            <a:off x="6248400" y="3657600"/>
            <a:ext cx="2514600" cy="2530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folHlink"/>
              </a:buClr>
              <a:buSzPct val="70000"/>
              <a:buFont typeface="Wingdings" pitchFamily="2" charset="2"/>
              <a:buChar char="l"/>
              <a:defRPr sz="3000">
                <a:solidFill>
                  <a:schemeClr val="tx1"/>
                </a:solidFill>
                <a:latin typeface="Times New Roman" pitchFamily="18" charset="0"/>
              </a:defRPr>
            </a:lvl1pPr>
            <a:lvl2pPr marL="742950" indent="-285750" eaLnBrk="0" hangingPunct="0">
              <a:spcBef>
                <a:spcPct val="20000"/>
              </a:spcBef>
              <a:buClr>
                <a:schemeClr val="folHlink"/>
              </a:buClr>
              <a:buSzPct val="70000"/>
              <a:buFont typeface="Wingdings" pitchFamily="2" charset="2"/>
              <a:buChar char="l"/>
              <a:defRPr sz="2600">
                <a:solidFill>
                  <a:schemeClr val="tx1"/>
                </a:solidFill>
                <a:latin typeface="Times New Roman" pitchFamily="18" charset="0"/>
              </a:defRPr>
            </a:lvl2pPr>
            <a:lvl3pPr marL="1143000" indent="-228600" eaLnBrk="0" hangingPunct="0">
              <a:spcBef>
                <a:spcPct val="20000"/>
              </a:spcBef>
              <a:buClr>
                <a:schemeClr val="folHlink"/>
              </a:buClr>
              <a:buSzPct val="70000"/>
              <a:buFont typeface="Wingdings" pitchFamily="2" charset="2"/>
              <a:buChar char="l"/>
              <a:defRPr sz="2300">
                <a:solidFill>
                  <a:schemeClr val="tx1"/>
                </a:solidFill>
                <a:latin typeface="Times New Roman" pitchFamily="18" charset="0"/>
              </a:defRPr>
            </a:lvl3pPr>
            <a:lvl4pPr marL="1600200" indent="-228600" eaLnBrk="0" hangingPunct="0">
              <a:spcBef>
                <a:spcPct val="20000"/>
              </a:spcBef>
              <a:buClr>
                <a:schemeClr val="folHlink"/>
              </a:buClr>
              <a:buSzPct val="70000"/>
              <a:buFont typeface="Wingdings" pitchFamily="2" charset="2"/>
              <a:buChar char="§"/>
              <a:defRPr sz="2000">
                <a:solidFill>
                  <a:schemeClr val="tx1"/>
                </a:solidFill>
                <a:latin typeface="Times New Roman" pitchFamily="18" charset="0"/>
              </a:defRPr>
            </a:lvl4pPr>
            <a:lvl5pPr marL="2057400" indent="-228600" eaLnBrk="0" hangingPunct="0">
              <a:spcBef>
                <a:spcPct val="20000"/>
              </a:spcBef>
              <a:buClr>
                <a:schemeClr val="folHlink"/>
              </a:buClr>
              <a:buSzPct val="70000"/>
              <a:buFont typeface="Wingdings" pitchFamily="2" charset="2"/>
              <a:buChar char="§"/>
              <a:defRPr sz="2000">
                <a:solidFill>
                  <a:schemeClr val="tx1"/>
                </a:solidFill>
                <a:latin typeface="Times New Roman" pitchFamily="18" charset="0"/>
              </a:defRPr>
            </a:lvl5pPr>
            <a:lvl6pPr marL="2514600" indent="-228600" eaLnBrk="0" fontAlgn="base" hangingPunct="0">
              <a:spcBef>
                <a:spcPct val="20000"/>
              </a:spcBef>
              <a:spcAft>
                <a:spcPct val="0"/>
              </a:spcAft>
              <a:buClr>
                <a:schemeClr val="folHlink"/>
              </a:buClr>
              <a:buSzPct val="70000"/>
              <a:buFont typeface="Wingdings" pitchFamily="2" charset="2"/>
              <a:buChar char="§"/>
              <a:defRPr sz="2000">
                <a:solidFill>
                  <a:schemeClr val="tx1"/>
                </a:solidFill>
                <a:latin typeface="Times New Roman" pitchFamily="18" charset="0"/>
              </a:defRPr>
            </a:lvl6pPr>
            <a:lvl7pPr marL="2971800" indent="-228600" eaLnBrk="0" fontAlgn="base" hangingPunct="0">
              <a:spcBef>
                <a:spcPct val="20000"/>
              </a:spcBef>
              <a:spcAft>
                <a:spcPct val="0"/>
              </a:spcAft>
              <a:buClr>
                <a:schemeClr val="folHlink"/>
              </a:buClr>
              <a:buSzPct val="70000"/>
              <a:buFont typeface="Wingdings" pitchFamily="2" charset="2"/>
              <a:buChar char="§"/>
              <a:defRPr sz="2000">
                <a:solidFill>
                  <a:schemeClr val="tx1"/>
                </a:solidFill>
                <a:latin typeface="Times New Roman" pitchFamily="18" charset="0"/>
              </a:defRPr>
            </a:lvl7pPr>
            <a:lvl8pPr marL="3429000" indent="-228600" eaLnBrk="0" fontAlgn="base" hangingPunct="0">
              <a:spcBef>
                <a:spcPct val="20000"/>
              </a:spcBef>
              <a:spcAft>
                <a:spcPct val="0"/>
              </a:spcAft>
              <a:buClr>
                <a:schemeClr val="folHlink"/>
              </a:buClr>
              <a:buSzPct val="70000"/>
              <a:buFont typeface="Wingdings" pitchFamily="2" charset="2"/>
              <a:buChar char="§"/>
              <a:defRPr sz="2000">
                <a:solidFill>
                  <a:schemeClr val="tx1"/>
                </a:solidFill>
                <a:latin typeface="Times New Roman" pitchFamily="18" charset="0"/>
              </a:defRPr>
            </a:lvl8pPr>
            <a:lvl9pPr marL="3886200" indent="-228600" eaLnBrk="0" fontAlgn="base" hangingPunct="0">
              <a:spcBef>
                <a:spcPct val="20000"/>
              </a:spcBef>
              <a:spcAft>
                <a:spcPct val="0"/>
              </a:spcAft>
              <a:buClr>
                <a:schemeClr val="folHlink"/>
              </a:buClr>
              <a:buSzPct val="70000"/>
              <a:buFont typeface="Wingdings" pitchFamily="2" charset="2"/>
              <a:buChar char="§"/>
              <a:defRPr sz="2000">
                <a:solidFill>
                  <a:schemeClr val="tx1"/>
                </a:solidFill>
                <a:latin typeface="Times New Roman" pitchFamily="18" charset="0"/>
              </a:defRPr>
            </a:lvl9pPr>
          </a:lstStyle>
          <a:p>
            <a:pPr eaLnBrk="1" hangingPunct="1">
              <a:spcBef>
                <a:spcPct val="0"/>
              </a:spcBef>
              <a:buClrTx/>
              <a:buSzTx/>
              <a:buFontTx/>
              <a:buChar char="•"/>
            </a:pPr>
            <a:r>
              <a:rPr lang="en-US" altLang="en-US" sz="2000" i="1">
                <a:latin typeface="Calibri" pitchFamily="34" charset="0"/>
              </a:rPr>
              <a:t>If on Warfarin:</a:t>
            </a:r>
            <a:endParaRPr lang="en-US" altLang="en-US" sz="2000">
              <a:latin typeface="Calibri" pitchFamily="34" charset="0"/>
            </a:endParaRPr>
          </a:p>
          <a:p>
            <a:pPr lvl="1" eaLnBrk="1" hangingPunct="1">
              <a:spcBef>
                <a:spcPct val="0"/>
              </a:spcBef>
              <a:buClrTx/>
              <a:buSzTx/>
              <a:buFontTx/>
              <a:buChar char="•"/>
            </a:pPr>
            <a:r>
              <a:rPr lang="en-US" altLang="en-US" sz="2000">
                <a:latin typeface="Calibri" pitchFamily="34" charset="0"/>
              </a:rPr>
              <a:t>Using NSAID?</a:t>
            </a:r>
          </a:p>
          <a:p>
            <a:pPr eaLnBrk="1" hangingPunct="1">
              <a:spcBef>
                <a:spcPct val="0"/>
              </a:spcBef>
              <a:buClrTx/>
              <a:buSzTx/>
              <a:buFontTx/>
              <a:buChar char="•"/>
            </a:pPr>
            <a:r>
              <a:rPr lang="en-US" altLang="en-US" sz="2000" i="1">
                <a:latin typeface="Calibri" pitchFamily="34" charset="0"/>
              </a:rPr>
              <a:t>If Creatinine &gt; 1.8</a:t>
            </a:r>
          </a:p>
          <a:p>
            <a:pPr lvl="1" eaLnBrk="1" hangingPunct="1">
              <a:spcBef>
                <a:spcPct val="0"/>
              </a:spcBef>
              <a:buClrTx/>
              <a:buSzTx/>
              <a:buFontTx/>
              <a:buChar char="•"/>
            </a:pPr>
            <a:r>
              <a:rPr lang="en-US" altLang="en-US" sz="2000">
                <a:latin typeface="Calibri" pitchFamily="34" charset="0"/>
              </a:rPr>
              <a:t>Using nephrotoxic drugs?</a:t>
            </a:r>
          </a:p>
          <a:p>
            <a:pPr eaLnBrk="1" hangingPunct="1">
              <a:spcBef>
                <a:spcPct val="0"/>
              </a:spcBef>
              <a:buClrTx/>
              <a:buSzTx/>
              <a:buFontTx/>
              <a:buChar char="•"/>
            </a:pPr>
            <a:r>
              <a:rPr lang="en-US" altLang="en-US" sz="2000">
                <a:latin typeface="Calibri" pitchFamily="34" charset="0"/>
              </a:rPr>
              <a:t>Allergies or NKDA listed?</a:t>
            </a:r>
          </a:p>
        </p:txBody>
      </p:sp>
      <p:sp>
        <p:nvSpPr>
          <p:cNvPr id="27665" name="AutoShape 17"/>
          <p:cNvSpPr>
            <a:spLocks noChangeArrowheads="1"/>
          </p:cNvSpPr>
          <p:nvPr/>
        </p:nvSpPr>
        <p:spPr bwMode="auto">
          <a:xfrm>
            <a:off x="7010400" y="2971800"/>
            <a:ext cx="685800" cy="533400"/>
          </a:xfrm>
          <a:prstGeom prst="downArrow">
            <a:avLst>
              <a:gd name="adj1" fmla="val 50000"/>
              <a:gd name="adj2" fmla="val 25000"/>
            </a:avLst>
          </a:prstGeom>
          <a:solidFill>
            <a:schemeClr val="accent2"/>
          </a:solidFill>
          <a:ln w="9525" algn="ctr">
            <a:solidFill>
              <a:schemeClr val="tx1"/>
            </a:solidFill>
            <a:miter lim="800000"/>
            <a:headEnd/>
            <a:tailEnd/>
          </a:ln>
        </p:spPr>
        <p:txBody>
          <a:bodyPr wrap="none" anchor="ctr"/>
          <a:lstStyle>
            <a:lvl1pPr eaLnBrk="0" hangingPunct="0">
              <a:spcBef>
                <a:spcPct val="20000"/>
              </a:spcBef>
              <a:buClr>
                <a:schemeClr val="folHlink"/>
              </a:buClr>
              <a:buSzPct val="70000"/>
              <a:buFont typeface="Wingdings" pitchFamily="2" charset="2"/>
              <a:buChar char="l"/>
              <a:defRPr sz="3000">
                <a:solidFill>
                  <a:schemeClr val="tx1"/>
                </a:solidFill>
                <a:latin typeface="Times New Roman" pitchFamily="18" charset="0"/>
              </a:defRPr>
            </a:lvl1pPr>
            <a:lvl2pPr marL="742950" indent="-285750" eaLnBrk="0" hangingPunct="0">
              <a:spcBef>
                <a:spcPct val="20000"/>
              </a:spcBef>
              <a:buClr>
                <a:schemeClr val="folHlink"/>
              </a:buClr>
              <a:buSzPct val="70000"/>
              <a:buFont typeface="Wingdings" pitchFamily="2" charset="2"/>
              <a:buChar char="l"/>
              <a:defRPr sz="2600">
                <a:solidFill>
                  <a:schemeClr val="tx1"/>
                </a:solidFill>
                <a:latin typeface="Times New Roman" pitchFamily="18" charset="0"/>
              </a:defRPr>
            </a:lvl2pPr>
            <a:lvl3pPr marL="1143000" indent="-228600" eaLnBrk="0" hangingPunct="0">
              <a:spcBef>
                <a:spcPct val="20000"/>
              </a:spcBef>
              <a:buClr>
                <a:schemeClr val="folHlink"/>
              </a:buClr>
              <a:buSzPct val="70000"/>
              <a:buFont typeface="Wingdings" pitchFamily="2" charset="2"/>
              <a:buChar char="l"/>
              <a:defRPr sz="2300">
                <a:solidFill>
                  <a:schemeClr val="tx1"/>
                </a:solidFill>
                <a:latin typeface="Times New Roman" pitchFamily="18" charset="0"/>
              </a:defRPr>
            </a:lvl3pPr>
            <a:lvl4pPr marL="1600200" indent="-228600" eaLnBrk="0" hangingPunct="0">
              <a:spcBef>
                <a:spcPct val="20000"/>
              </a:spcBef>
              <a:buClr>
                <a:schemeClr val="folHlink"/>
              </a:buClr>
              <a:buSzPct val="70000"/>
              <a:buFont typeface="Wingdings" pitchFamily="2" charset="2"/>
              <a:buChar char="§"/>
              <a:defRPr sz="2000">
                <a:solidFill>
                  <a:schemeClr val="tx1"/>
                </a:solidFill>
                <a:latin typeface="Times New Roman" pitchFamily="18" charset="0"/>
              </a:defRPr>
            </a:lvl4pPr>
            <a:lvl5pPr marL="2057400" indent="-228600" eaLnBrk="0" hangingPunct="0">
              <a:spcBef>
                <a:spcPct val="20000"/>
              </a:spcBef>
              <a:buClr>
                <a:schemeClr val="folHlink"/>
              </a:buClr>
              <a:buSzPct val="70000"/>
              <a:buFont typeface="Wingdings" pitchFamily="2" charset="2"/>
              <a:buChar char="§"/>
              <a:defRPr sz="2000">
                <a:solidFill>
                  <a:schemeClr val="tx1"/>
                </a:solidFill>
                <a:latin typeface="Times New Roman" pitchFamily="18" charset="0"/>
              </a:defRPr>
            </a:lvl5pPr>
            <a:lvl6pPr marL="2514600" indent="-228600" eaLnBrk="0" fontAlgn="base" hangingPunct="0">
              <a:spcBef>
                <a:spcPct val="20000"/>
              </a:spcBef>
              <a:spcAft>
                <a:spcPct val="0"/>
              </a:spcAft>
              <a:buClr>
                <a:schemeClr val="folHlink"/>
              </a:buClr>
              <a:buSzPct val="70000"/>
              <a:buFont typeface="Wingdings" pitchFamily="2" charset="2"/>
              <a:buChar char="§"/>
              <a:defRPr sz="2000">
                <a:solidFill>
                  <a:schemeClr val="tx1"/>
                </a:solidFill>
                <a:latin typeface="Times New Roman" pitchFamily="18" charset="0"/>
              </a:defRPr>
            </a:lvl6pPr>
            <a:lvl7pPr marL="2971800" indent="-228600" eaLnBrk="0" fontAlgn="base" hangingPunct="0">
              <a:spcBef>
                <a:spcPct val="20000"/>
              </a:spcBef>
              <a:spcAft>
                <a:spcPct val="0"/>
              </a:spcAft>
              <a:buClr>
                <a:schemeClr val="folHlink"/>
              </a:buClr>
              <a:buSzPct val="70000"/>
              <a:buFont typeface="Wingdings" pitchFamily="2" charset="2"/>
              <a:buChar char="§"/>
              <a:defRPr sz="2000">
                <a:solidFill>
                  <a:schemeClr val="tx1"/>
                </a:solidFill>
                <a:latin typeface="Times New Roman" pitchFamily="18" charset="0"/>
              </a:defRPr>
            </a:lvl7pPr>
            <a:lvl8pPr marL="3429000" indent="-228600" eaLnBrk="0" fontAlgn="base" hangingPunct="0">
              <a:spcBef>
                <a:spcPct val="20000"/>
              </a:spcBef>
              <a:spcAft>
                <a:spcPct val="0"/>
              </a:spcAft>
              <a:buClr>
                <a:schemeClr val="folHlink"/>
              </a:buClr>
              <a:buSzPct val="70000"/>
              <a:buFont typeface="Wingdings" pitchFamily="2" charset="2"/>
              <a:buChar char="§"/>
              <a:defRPr sz="2000">
                <a:solidFill>
                  <a:schemeClr val="tx1"/>
                </a:solidFill>
                <a:latin typeface="Times New Roman" pitchFamily="18" charset="0"/>
              </a:defRPr>
            </a:lvl8pPr>
            <a:lvl9pPr marL="3886200" indent="-228600" eaLnBrk="0" fontAlgn="base" hangingPunct="0">
              <a:spcBef>
                <a:spcPct val="20000"/>
              </a:spcBef>
              <a:spcAft>
                <a:spcPct val="0"/>
              </a:spcAft>
              <a:buClr>
                <a:schemeClr val="folHlink"/>
              </a:buClr>
              <a:buSzPct val="70000"/>
              <a:buFont typeface="Wingdings" pitchFamily="2" charset="2"/>
              <a:buChar char="§"/>
              <a:defRPr sz="2000">
                <a:solidFill>
                  <a:schemeClr val="tx1"/>
                </a:solidFill>
                <a:latin typeface="Times New Roman" pitchFamily="18" charset="0"/>
              </a:defRPr>
            </a:lvl9pPr>
          </a:lstStyle>
          <a:p>
            <a:pPr algn="ctr" eaLnBrk="1" hangingPunct="1">
              <a:spcBef>
                <a:spcPct val="0"/>
              </a:spcBef>
              <a:buClrTx/>
              <a:buSzTx/>
              <a:buFontTx/>
              <a:buNone/>
            </a:pPr>
            <a:endParaRPr lang="en-US" altLang="en-US" sz="1600">
              <a:latin typeface="Arial" pitchFamily="34" charset="0"/>
            </a:endParaRPr>
          </a:p>
        </p:txBody>
      </p:sp>
      <p:sp>
        <p:nvSpPr>
          <p:cNvPr id="120849" name="Slide Number Placeholder 17"/>
          <p:cNvSpPr>
            <a:spLocks noGrp="1"/>
          </p:cNvSpPr>
          <p:nvPr>
            <p:ph type="sldNum" sz="quarter" idx="12"/>
          </p:nvPr>
        </p:nvSpPr>
        <p:spPr/>
        <p:txBody>
          <a:bodyPr/>
          <a:lstStyle/>
          <a:p>
            <a:pPr>
              <a:defRPr/>
            </a:pPr>
            <a:endParaRPr lang="en-US" altLang="en-US" dirty="0" smtClean="0"/>
          </a:p>
        </p:txBody>
      </p:sp>
    </p:spTree>
    <p:extLst>
      <p:ext uri="{BB962C8B-B14F-4D97-AF65-F5344CB8AC3E}">
        <p14:creationId xmlns:p14="http://schemas.microsoft.com/office/powerpoint/2010/main" val="321565846"/>
      </p:ext>
    </p:extLst>
  </p:cSld>
  <p:clrMapOvr>
    <a:masterClrMapping/>
  </p:clrMapOvr>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Title 1"/>
          <p:cNvSpPr>
            <a:spLocks noGrp="1"/>
          </p:cNvSpPr>
          <p:nvPr>
            <p:ph type="title"/>
          </p:nvPr>
        </p:nvSpPr>
        <p:spPr/>
        <p:txBody>
          <a:bodyPr>
            <a:normAutofit fontScale="90000"/>
          </a:bodyPr>
          <a:lstStyle/>
          <a:p>
            <a:r>
              <a:rPr lang="en-US" altLang="en-US" smtClean="0"/>
              <a:t>Chart Review:</a:t>
            </a:r>
            <a:br>
              <a:rPr lang="en-US" altLang="en-US" smtClean="0"/>
            </a:br>
            <a:r>
              <a:rPr lang="en-US" altLang="en-US" smtClean="0"/>
              <a:t>Pre-intervention Statistics</a:t>
            </a:r>
          </a:p>
        </p:txBody>
      </p:sp>
      <p:sp>
        <p:nvSpPr>
          <p:cNvPr id="28675" name="Content Placeholder 2"/>
          <p:cNvSpPr>
            <a:spLocks noGrp="1"/>
          </p:cNvSpPr>
          <p:nvPr>
            <p:ph idx="1"/>
          </p:nvPr>
        </p:nvSpPr>
        <p:spPr>
          <a:xfrm>
            <a:off x="457200" y="1600200"/>
            <a:ext cx="8229600" cy="4411662"/>
          </a:xfrm>
        </p:spPr>
        <p:txBody>
          <a:bodyPr/>
          <a:lstStyle/>
          <a:p>
            <a:pPr>
              <a:buFont typeface="Wingdings" panose="05000000000000000000" pitchFamily="2" charset="2"/>
              <a:buChar char="§"/>
            </a:pPr>
            <a:r>
              <a:rPr lang="en-US" altLang="en-US" sz="2800" dirty="0" smtClean="0"/>
              <a:t>815 charts reviewed across 16 practices</a:t>
            </a:r>
          </a:p>
          <a:p>
            <a:pPr>
              <a:buFont typeface="Wingdings" panose="05000000000000000000" pitchFamily="2" charset="2"/>
              <a:buChar char="§"/>
            </a:pPr>
            <a:r>
              <a:rPr lang="en-US" altLang="en-US" sz="2800" dirty="0" smtClean="0"/>
              <a:t>51 charts reviewed on average per site</a:t>
            </a:r>
          </a:p>
          <a:p>
            <a:pPr eaLnBrk="1" hangingPunct="1">
              <a:buFont typeface="Wingdings" panose="05000000000000000000" pitchFamily="2" charset="2"/>
              <a:buChar char="§"/>
            </a:pPr>
            <a:r>
              <a:rPr lang="en-US" altLang="en-US" sz="2800" dirty="0" smtClean="0"/>
              <a:t>29.2% (475) of the abnormal test results identified contained at least one critical documentation failure, as did 52.1% (38) of high-risk referrals</a:t>
            </a:r>
          </a:p>
          <a:p>
            <a:pPr eaLnBrk="1" hangingPunct="1">
              <a:buFont typeface="Wingdings" panose="05000000000000000000" pitchFamily="2" charset="2"/>
              <a:buChar char="§"/>
            </a:pPr>
            <a:r>
              <a:rPr lang="en-US" altLang="en-US" sz="2800" dirty="0" smtClean="0"/>
              <a:t>A total of 126 potential adverse events were found, with 27 deemed sufficiently serious enough to warrant provider notification</a:t>
            </a:r>
          </a:p>
          <a:p>
            <a:endParaRPr lang="en-US" altLang="en-US" dirty="0" smtClean="0"/>
          </a:p>
          <a:p>
            <a:endParaRPr lang="en-US" altLang="en-US" dirty="0" smtClean="0"/>
          </a:p>
        </p:txBody>
      </p:sp>
      <p:sp>
        <p:nvSpPr>
          <p:cNvPr id="122883" name="Slide Number Placeholder 4"/>
          <p:cNvSpPr>
            <a:spLocks noGrp="1"/>
          </p:cNvSpPr>
          <p:nvPr>
            <p:ph type="sldNum" sz="quarter" idx="12"/>
          </p:nvPr>
        </p:nvSpPr>
        <p:spPr/>
        <p:txBody>
          <a:bodyPr/>
          <a:lstStyle/>
          <a:p>
            <a:pPr>
              <a:defRPr/>
            </a:pPr>
            <a:endParaRPr lang="en-US" dirty="0" smtClean="0"/>
          </a:p>
        </p:txBody>
      </p:sp>
    </p:spTree>
    <p:extLst>
      <p:ext uri="{BB962C8B-B14F-4D97-AF65-F5344CB8AC3E}">
        <p14:creationId xmlns:p14="http://schemas.microsoft.com/office/powerpoint/2010/main" val="2145697262"/>
      </p:ext>
    </p:extLst>
  </p:cSld>
  <p:clrMapOvr>
    <a:masterClrMapping/>
  </p:clrMapOvr>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76200"/>
            <a:ext cx="8915400" cy="1371600"/>
          </a:xfrm>
        </p:spPr>
        <p:txBody>
          <a:bodyPr/>
          <a:lstStyle/>
          <a:p>
            <a:r>
              <a:rPr lang="en-US" sz="2600" b="1" dirty="0" smtClean="0"/>
              <a:t>PROMISES Chart </a:t>
            </a:r>
            <a:r>
              <a:rPr lang="en-US" sz="2600" b="1" dirty="0"/>
              <a:t>Review Results: </a:t>
            </a:r>
            <a:r>
              <a:rPr lang="en-US" sz="2600" b="1" dirty="0" smtClean="0"/>
              <a:t/>
            </a:r>
            <a:br>
              <a:rPr lang="en-US" sz="2600" b="1" dirty="0" smtClean="0"/>
            </a:br>
            <a:r>
              <a:rPr lang="en-US" sz="2600" b="1" dirty="0" smtClean="0"/>
              <a:t>Number </a:t>
            </a:r>
            <a:r>
              <a:rPr lang="en-US" sz="2600" b="1" dirty="0"/>
              <a:t>of Potential </a:t>
            </a:r>
            <a:r>
              <a:rPr lang="en-US" sz="2600" b="1" dirty="0" smtClean="0"/>
              <a:t>Adverse Events</a:t>
            </a:r>
            <a:br>
              <a:rPr lang="en-US" sz="2600" b="1" dirty="0" smtClean="0"/>
            </a:br>
            <a:r>
              <a:rPr lang="en-US" sz="2000" b="1" dirty="0" smtClean="0"/>
              <a:t>(no follow up of abnormal tests or medication values, high risk referrals)</a:t>
            </a:r>
            <a:endParaRPr lang="en-US" sz="2000"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3596051814"/>
              </p:ext>
            </p:extLst>
          </p:nvPr>
        </p:nvGraphicFramePr>
        <p:xfrm>
          <a:off x="685800" y="2057400"/>
          <a:ext cx="7772400" cy="3867150"/>
        </p:xfrm>
        <a:graphic>
          <a:graphicData uri="http://schemas.openxmlformats.org/drawingml/2006/chart">
            <c:chart xmlns:c="http://schemas.openxmlformats.org/drawingml/2006/chart" xmlns:r="http://schemas.openxmlformats.org/officeDocument/2006/relationships" r:id="rId3"/>
          </a:graphicData>
        </a:graphic>
      </p:graphicFrame>
      <p:sp>
        <p:nvSpPr>
          <p:cNvPr id="5" name="Slide Number Placeholder 4"/>
          <p:cNvSpPr>
            <a:spLocks noGrp="1"/>
          </p:cNvSpPr>
          <p:nvPr>
            <p:ph type="sldNum" sz="quarter" idx="12"/>
          </p:nvPr>
        </p:nvSpPr>
        <p:spPr/>
        <p:txBody>
          <a:bodyPr/>
          <a:lstStyle/>
          <a:p>
            <a:endParaRPr lang="en-US" altLang="en-US" dirty="0"/>
          </a:p>
        </p:txBody>
      </p:sp>
      <p:sp>
        <p:nvSpPr>
          <p:cNvPr id="6" name="Left Brace 5"/>
          <p:cNvSpPr/>
          <p:nvPr/>
        </p:nvSpPr>
        <p:spPr>
          <a:xfrm rot="5400000">
            <a:off x="4533900" y="409574"/>
            <a:ext cx="76200" cy="3371850"/>
          </a:xfrm>
          <a:prstGeom prst="leftBrace">
            <a:avLst>
              <a:gd name="adj1" fmla="val 47619"/>
              <a:gd name="adj2" fmla="val 50000"/>
            </a:avLst>
          </a:prstGeom>
        </p:spPr>
        <p:style>
          <a:lnRef idx="1">
            <a:schemeClr val="accent1"/>
          </a:lnRef>
          <a:fillRef idx="0">
            <a:schemeClr val="accent1"/>
          </a:fillRef>
          <a:effectRef idx="0">
            <a:schemeClr val="accent1"/>
          </a:effectRef>
          <a:fontRef idx="minor">
            <a:schemeClr val="tx1"/>
          </a:fontRef>
        </p:style>
        <p:txBody>
          <a:bodyPr anchor="ctr"/>
          <a:lstStyle>
            <a:defPPr>
              <a:defRPr lang="en-US"/>
            </a:defPPr>
            <a:lvl1pPr algn="l" rtl="0" fontAlgn="base">
              <a:spcBef>
                <a:spcPct val="0"/>
              </a:spcBef>
              <a:spcAft>
                <a:spcPct val="0"/>
              </a:spcAft>
              <a:defRPr sz="1400" kern="1200">
                <a:solidFill>
                  <a:schemeClr val="tx1"/>
                </a:solidFill>
                <a:latin typeface="+mn-lt"/>
                <a:ea typeface="+mn-ea"/>
                <a:cs typeface="+mn-cs"/>
              </a:defRPr>
            </a:lvl1pPr>
            <a:lvl2pPr marL="457200" algn="l" rtl="0" fontAlgn="base">
              <a:spcBef>
                <a:spcPct val="0"/>
              </a:spcBef>
              <a:spcAft>
                <a:spcPct val="0"/>
              </a:spcAft>
              <a:defRPr sz="1400" kern="1200">
                <a:solidFill>
                  <a:schemeClr val="tx1"/>
                </a:solidFill>
                <a:latin typeface="+mn-lt"/>
                <a:ea typeface="+mn-ea"/>
                <a:cs typeface="+mn-cs"/>
              </a:defRPr>
            </a:lvl2pPr>
            <a:lvl3pPr marL="914400" algn="l" rtl="0" fontAlgn="base">
              <a:spcBef>
                <a:spcPct val="0"/>
              </a:spcBef>
              <a:spcAft>
                <a:spcPct val="0"/>
              </a:spcAft>
              <a:defRPr sz="1400" kern="1200">
                <a:solidFill>
                  <a:schemeClr val="tx1"/>
                </a:solidFill>
                <a:latin typeface="+mn-lt"/>
                <a:ea typeface="+mn-ea"/>
                <a:cs typeface="+mn-cs"/>
              </a:defRPr>
            </a:lvl3pPr>
            <a:lvl4pPr marL="1371600" algn="l" rtl="0" fontAlgn="base">
              <a:spcBef>
                <a:spcPct val="0"/>
              </a:spcBef>
              <a:spcAft>
                <a:spcPct val="0"/>
              </a:spcAft>
              <a:defRPr sz="1400" kern="1200">
                <a:solidFill>
                  <a:schemeClr val="tx1"/>
                </a:solidFill>
                <a:latin typeface="+mn-lt"/>
                <a:ea typeface="+mn-ea"/>
                <a:cs typeface="+mn-cs"/>
              </a:defRPr>
            </a:lvl4pPr>
            <a:lvl5pPr marL="1828800" algn="l" rtl="0" fontAlgn="base">
              <a:spcBef>
                <a:spcPct val="0"/>
              </a:spcBef>
              <a:spcAft>
                <a:spcPct val="0"/>
              </a:spcAft>
              <a:defRPr sz="1400" kern="1200">
                <a:solidFill>
                  <a:schemeClr val="tx1"/>
                </a:solidFill>
                <a:latin typeface="+mn-lt"/>
                <a:ea typeface="+mn-ea"/>
                <a:cs typeface="+mn-cs"/>
              </a:defRPr>
            </a:lvl5pPr>
            <a:lvl6pPr marL="2286000" algn="l" defTabSz="914400" rtl="0" eaLnBrk="1" latinLnBrk="0" hangingPunct="1">
              <a:defRPr sz="1400" kern="1200">
                <a:solidFill>
                  <a:schemeClr val="tx1"/>
                </a:solidFill>
                <a:latin typeface="+mn-lt"/>
                <a:ea typeface="+mn-ea"/>
                <a:cs typeface="+mn-cs"/>
              </a:defRPr>
            </a:lvl6pPr>
            <a:lvl7pPr marL="2743200" algn="l" defTabSz="914400" rtl="0" eaLnBrk="1" latinLnBrk="0" hangingPunct="1">
              <a:defRPr sz="1400" kern="1200">
                <a:solidFill>
                  <a:schemeClr val="tx1"/>
                </a:solidFill>
                <a:latin typeface="+mn-lt"/>
                <a:ea typeface="+mn-ea"/>
                <a:cs typeface="+mn-cs"/>
              </a:defRPr>
            </a:lvl7pPr>
            <a:lvl8pPr marL="3200400" algn="l" defTabSz="914400" rtl="0" eaLnBrk="1" latinLnBrk="0" hangingPunct="1">
              <a:defRPr sz="1400" kern="1200">
                <a:solidFill>
                  <a:schemeClr val="tx1"/>
                </a:solidFill>
                <a:latin typeface="+mn-lt"/>
                <a:ea typeface="+mn-ea"/>
                <a:cs typeface="+mn-cs"/>
              </a:defRPr>
            </a:lvl8pPr>
            <a:lvl9pPr marL="3657600" algn="l" defTabSz="914400" rtl="0" eaLnBrk="1" latinLnBrk="0" hangingPunct="1">
              <a:defRPr sz="1400" kern="1200">
                <a:solidFill>
                  <a:schemeClr val="tx1"/>
                </a:solidFill>
                <a:latin typeface="+mn-lt"/>
                <a:ea typeface="+mn-ea"/>
                <a:cs typeface="+mn-cs"/>
              </a:defRPr>
            </a:lvl9pPr>
          </a:lstStyle>
          <a:p>
            <a:pPr algn="ctr" fontAlgn="auto">
              <a:spcBef>
                <a:spcPts val="0"/>
              </a:spcBef>
              <a:spcAft>
                <a:spcPts val="0"/>
              </a:spcAft>
              <a:defRPr/>
            </a:pPr>
            <a:endParaRPr lang="en-US" sz="1800" dirty="0">
              <a:solidFill>
                <a:prstClr val="black"/>
              </a:solidFill>
            </a:endParaRPr>
          </a:p>
        </p:txBody>
      </p:sp>
      <p:sp>
        <p:nvSpPr>
          <p:cNvPr id="7" name="Subtitle 2"/>
          <p:cNvSpPr txBox="1">
            <a:spLocks/>
          </p:cNvSpPr>
          <p:nvPr/>
        </p:nvSpPr>
        <p:spPr>
          <a:xfrm>
            <a:off x="3017838" y="1677987"/>
            <a:ext cx="3182937" cy="236537"/>
          </a:xfrm>
          <a:prstGeom prst="rect">
            <a:avLst/>
          </a:prstGeom>
        </p:spPr>
        <p:txBody>
          <a:bodyPr/>
          <a:lstStyle>
            <a:defPPr>
              <a:defRPr lang="en-US"/>
            </a:defPPr>
            <a:lvl1pPr algn="l" rtl="0" fontAlgn="base">
              <a:spcBef>
                <a:spcPct val="0"/>
              </a:spcBef>
              <a:spcAft>
                <a:spcPct val="0"/>
              </a:spcAft>
              <a:defRPr sz="1400" kern="1200">
                <a:solidFill>
                  <a:schemeClr val="tx1"/>
                </a:solidFill>
                <a:latin typeface="Arial" charset="0"/>
                <a:ea typeface="+mn-ea"/>
                <a:cs typeface="Arial" charset="0"/>
              </a:defRPr>
            </a:lvl1pPr>
            <a:lvl2pPr marL="457200" algn="l" rtl="0" fontAlgn="base">
              <a:spcBef>
                <a:spcPct val="0"/>
              </a:spcBef>
              <a:spcAft>
                <a:spcPct val="0"/>
              </a:spcAft>
              <a:defRPr sz="1400" kern="1200">
                <a:solidFill>
                  <a:schemeClr val="tx1"/>
                </a:solidFill>
                <a:latin typeface="Arial" charset="0"/>
                <a:ea typeface="+mn-ea"/>
                <a:cs typeface="Arial" charset="0"/>
              </a:defRPr>
            </a:lvl2pPr>
            <a:lvl3pPr marL="914400" algn="l" rtl="0" fontAlgn="base">
              <a:spcBef>
                <a:spcPct val="0"/>
              </a:spcBef>
              <a:spcAft>
                <a:spcPct val="0"/>
              </a:spcAft>
              <a:defRPr sz="1400" kern="1200">
                <a:solidFill>
                  <a:schemeClr val="tx1"/>
                </a:solidFill>
                <a:latin typeface="Arial" charset="0"/>
                <a:ea typeface="+mn-ea"/>
                <a:cs typeface="Arial" charset="0"/>
              </a:defRPr>
            </a:lvl3pPr>
            <a:lvl4pPr marL="1371600" algn="l" rtl="0" fontAlgn="base">
              <a:spcBef>
                <a:spcPct val="0"/>
              </a:spcBef>
              <a:spcAft>
                <a:spcPct val="0"/>
              </a:spcAft>
              <a:defRPr sz="1400" kern="1200">
                <a:solidFill>
                  <a:schemeClr val="tx1"/>
                </a:solidFill>
                <a:latin typeface="Arial" charset="0"/>
                <a:ea typeface="+mn-ea"/>
                <a:cs typeface="Arial" charset="0"/>
              </a:defRPr>
            </a:lvl4pPr>
            <a:lvl5pPr marL="1828800" algn="l" rtl="0" fontAlgn="base">
              <a:spcBef>
                <a:spcPct val="0"/>
              </a:spcBef>
              <a:spcAft>
                <a:spcPct val="0"/>
              </a:spcAft>
              <a:defRPr sz="1400" kern="1200">
                <a:solidFill>
                  <a:schemeClr val="tx1"/>
                </a:solidFill>
                <a:latin typeface="Arial" charset="0"/>
                <a:ea typeface="+mn-ea"/>
                <a:cs typeface="Arial" charset="0"/>
              </a:defRPr>
            </a:lvl5pPr>
            <a:lvl6pPr marL="2286000" algn="l" defTabSz="914400" rtl="0" eaLnBrk="1" latinLnBrk="0" hangingPunct="1">
              <a:defRPr sz="1400" kern="1200">
                <a:solidFill>
                  <a:schemeClr val="tx1"/>
                </a:solidFill>
                <a:latin typeface="Arial" charset="0"/>
                <a:ea typeface="+mn-ea"/>
                <a:cs typeface="Arial" charset="0"/>
              </a:defRPr>
            </a:lvl6pPr>
            <a:lvl7pPr marL="2743200" algn="l" defTabSz="914400" rtl="0" eaLnBrk="1" latinLnBrk="0" hangingPunct="1">
              <a:defRPr sz="1400" kern="1200">
                <a:solidFill>
                  <a:schemeClr val="tx1"/>
                </a:solidFill>
                <a:latin typeface="Arial" charset="0"/>
                <a:ea typeface="+mn-ea"/>
                <a:cs typeface="Arial" charset="0"/>
              </a:defRPr>
            </a:lvl7pPr>
            <a:lvl8pPr marL="3200400" algn="l" defTabSz="914400" rtl="0" eaLnBrk="1" latinLnBrk="0" hangingPunct="1">
              <a:defRPr sz="1400" kern="1200">
                <a:solidFill>
                  <a:schemeClr val="tx1"/>
                </a:solidFill>
                <a:latin typeface="Arial" charset="0"/>
                <a:ea typeface="+mn-ea"/>
                <a:cs typeface="Arial" charset="0"/>
              </a:defRPr>
            </a:lvl8pPr>
            <a:lvl9pPr marL="3657600" algn="l" defTabSz="914400" rtl="0" eaLnBrk="1" latinLnBrk="0" hangingPunct="1">
              <a:defRPr sz="1400" kern="1200">
                <a:solidFill>
                  <a:schemeClr val="tx1"/>
                </a:solidFill>
                <a:latin typeface="Arial" charset="0"/>
                <a:ea typeface="+mn-ea"/>
                <a:cs typeface="Arial" charset="0"/>
              </a:defRPr>
            </a:lvl9pPr>
          </a:lstStyle>
          <a:p>
            <a:pPr marL="228600" indent="-228600" algn="ctr" fontAlgn="auto">
              <a:lnSpc>
                <a:spcPct val="90000"/>
              </a:lnSpc>
              <a:spcBef>
                <a:spcPct val="30000"/>
              </a:spcBef>
              <a:spcAft>
                <a:spcPts val="0"/>
              </a:spcAft>
              <a:buClr>
                <a:srgbClr val="009DD9"/>
              </a:buClr>
              <a:defRPr/>
            </a:pPr>
            <a:r>
              <a:rPr lang="en-US" sz="1600" b="1" dirty="0" smtClean="0">
                <a:solidFill>
                  <a:prstClr val="black"/>
                </a:solidFill>
                <a:latin typeface="Century Gothic"/>
                <a:cs typeface="+mn-cs"/>
              </a:rPr>
              <a:t>68% </a:t>
            </a:r>
            <a:r>
              <a:rPr lang="en-US" sz="1600" b="1" dirty="0">
                <a:solidFill>
                  <a:prstClr val="black"/>
                </a:solidFill>
                <a:latin typeface="Century Gothic"/>
                <a:cs typeface="+mn-cs"/>
              </a:rPr>
              <a:t>reduction </a:t>
            </a:r>
            <a:endParaRPr lang="en-US" sz="3200" b="1" dirty="0">
              <a:solidFill>
                <a:prstClr val="black"/>
              </a:solidFill>
              <a:latin typeface="Century Gothic"/>
              <a:cs typeface="+mn-cs"/>
            </a:endParaRPr>
          </a:p>
        </p:txBody>
      </p:sp>
    </p:spTree>
    <p:extLst>
      <p:ext uri="{BB962C8B-B14F-4D97-AF65-F5344CB8AC3E}">
        <p14:creationId xmlns:p14="http://schemas.microsoft.com/office/powerpoint/2010/main" val="1604742744"/>
      </p:ext>
    </p:extLst>
  </p:cSld>
  <p:clrMapOvr>
    <a:masterClrMapping/>
  </p:clrMapOvr>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152400"/>
            <a:ext cx="7772400" cy="1295400"/>
          </a:xfrm>
        </p:spPr>
        <p:txBody>
          <a:bodyPr/>
          <a:lstStyle/>
          <a:p>
            <a:r>
              <a:rPr lang="en-US" sz="2400" b="1" dirty="0" smtClean="0"/>
              <a:t>PROMISES Chart </a:t>
            </a:r>
            <a:r>
              <a:rPr lang="en-US" sz="2400" b="1" dirty="0"/>
              <a:t>Review Results: </a:t>
            </a:r>
            <a:r>
              <a:rPr lang="en-US" sz="2400" b="1" dirty="0" smtClean="0"/>
              <a:t/>
            </a:r>
            <a:br>
              <a:rPr lang="en-US" sz="2400" b="1" dirty="0" smtClean="0"/>
            </a:br>
            <a:r>
              <a:rPr lang="en-US" sz="2400" b="1" dirty="0" smtClean="0"/>
              <a:t>Number </a:t>
            </a:r>
            <a:r>
              <a:rPr lang="en-US" sz="2400" b="1" dirty="0"/>
              <a:t>of Serious Potential Adverse </a:t>
            </a:r>
            <a:r>
              <a:rPr lang="en-US" sz="2400" b="1" dirty="0" smtClean="0"/>
              <a:t>Events*</a:t>
            </a:r>
            <a:endParaRPr lang="en-US" sz="2400"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2233837386"/>
              </p:ext>
            </p:extLst>
          </p:nvPr>
        </p:nvGraphicFramePr>
        <p:xfrm>
          <a:off x="685800" y="1905000"/>
          <a:ext cx="7772400" cy="3867150"/>
        </p:xfrm>
        <a:graphic>
          <a:graphicData uri="http://schemas.openxmlformats.org/drawingml/2006/chart">
            <c:chart xmlns:c="http://schemas.openxmlformats.org/drawingml/2006/chart" xmlns:r="http://schemas.openxmlformats.org/officeDocument/2006/relationships" r:id="rId3"/>
          </a:graphicData>
        </a:graphic>
      </p:graphicFrame>
      <p:sp>
        <p:nvSpPr>
          <p:cNvPr id="5" name="Slide Number Placeholder 4"/>
          <p:cNvSpPr>
            <a:spLocks noGrp="1"/>
          </p:cNvSpPr>
          <p:nvPr>
            <p:ph type="sldNum" sz="quarter" idx="12"/>
          </p:nvPr>
        </p:nvSpPr>
        <p:spPr/>
        <p:txBody>
          <a:bodyPr/>
          <a:lstStyle/>
          <a:p>
            <a:endParaRPr lang="en-US" altLang="en-US" dirty="0"/>
          </a:p>
        </p:txBody>
      </p:sp>
      <p:sp>
        <p:nvSpPr>
          <p:cNvPr id="6" name="Left Brace 5"/>
          <p:cNvSpPr/>
          <p:nvPr/>
        </p:nvSpPr>
        <p:spPr>
          <a:xfrm rot="5400000">
            <a:off x="4533900" y="409574"/>
            <a:ext cx="76200" cy="3371850"/>
          </a:xfrm>
          <a:prstGeom prst="leftBrace">
            <a:avLst>
              <a:gd name="adj1" fmla="val 47619"/>
              <a:gd name="adj2" fmla="val 50000"/>
            </a:avLst>
          </a:prstGeom>
        </p:spPr>
        <p:style>
          <a:lnRef idx="1">
            <a:schemeClr val="accent1"/>
          </a:lnRef>
          <a:fillRef idx="0">
            <a:schemeClr val="accent1"/>
          </a:fillRef>
          <a:effectRef idx="0">
            <a:schemeClr val="accent1"/>
          </a:effectRef>
          <a:fontRef idx="minor">
            <a:schemeClr val="tx1"/>
          </a:fontRef>
        </p:style>
        <p:txBody>
          <a:bodyPr anchor="ctr"/>
          <a:lstStyle>
            <a:defPPr>
              <a:defRPr lang="en-US"/>
            </a:defPPr>
            <a:lvl1pPr algn="l" rtl="0" fontAlgn="base">
              <a:spcBef>
                <a:spcPct val="0"/>
              </a:spcBef>
              <a:spcAft>
                <a:spcPct val="0"/>
              </a:spcAft>
              <a:defRPr sz="1400" kern="1200">
                <a:solidFill>
                  <a:schemeClr val="tx1"/>
                </a:solidFill>
                <a:latin typeface="+mn-lt"/>
                <a:ea typeface="+mn-ea"/>
                <a:cs typeface="+mn-cs"/>
              </a:defRPr>
            </a:lvl1pPr>
            <a:lvl2pPr marL="457200" algn="l" rtl="0" fontAlgn="base">
              <a:spcBef>
                <a:spcPct val="0"/>
              </a:spcBef>
              <a:spcAft>
                <a:spcPct val="0"/>
              </a:spcAft>
              <a:defRPr sz="1400" kern="1200">
                <a:solidFill>
                  <a:schemeClr val="tx1"/>
                </a:solidFill>
                <a:latin typeface="+mn-lt"/>
                <a:ea typeface="+mn-ea"/>
                <a:cs typeface="+mn-cs"/>
              </a:defRPr>
            </a:lvl2pPr>
            <a:lvl3pPr marL="914400" algn="l" rtl="0" fontAlgn="base">
              <a:spcBef>
                <a:spcPct val="0"/>
              </a:spcBef>
              <a:spcAft>
                <a:spcPct val="0"/>
              </a:spcAft>
              <a:defRPr sz="1400" kern="1200">
                <a:solidFill>
                  <a:schemeClr val="tx1"/>
                </a:solidFill>
                <a:latin typeface="+mn-lt"/>
                <a:ea typeface="+mn-ea"/>
                <a:cs typeface="+mn-cs"/>
              </a:defRPr>
            </a:lvl3pPr>
            <a:lvl4pPr marL="1371600" algn="l" rtl="0" fontAlgn="base">
              <a:spcBef>
                <a:spcPct val="0"/>
              </a:spcBef>
              <a:spcAft>
                <a:spcPct val="0"/>
              </a:spcAft>
              <a:defRPr sz="1400" kern="1200">
                <a:solidFill>
                  <a:schemeClr val="tx1"/>
                </a:solidFill>
                <a:latin typeface="+mn-lt"/>
                <a:ea typeface="+mn-ea"/>
                <a:cs typeface="+mn-cs"/>
              </a:defRPr>
            </a:lvl4pPr>
            <a:lvl5pPr marL="1828800" algn="l" rtl="0" fontAlgn="base">
              <a:spcBef>
                <a:spcPct val="0"/>
              </a:spcBef>
              <a:spcAft>
                <a:spcPct val="0"/>
              </a:spcAft>
              <a:defRPr sz="1400" kern="1200">
                <a:solidFill>
                  <a:schemeClr val="tx1"/>
                </a:solidFill>
                <a:latin typeface="+mn-lt"/>
                <a:ea typeface="+mn-ea"/>
                <a:cs typeface="+mn-cs"/>
              </a:defRPr>
            </a:lvl5pPr>
            <a:lvl6pPr marL="2286000" algn="l" defTabSz="914400" rtl="0" eaLnBrk="1" latinLnBrk="0" hangingPunct="1">
              <a:defRPr sz="1400" kern="1200">
                <a:solidFill>
                  <a:schemeClr val="tx1"/>
                </a:solidFill>
                <a:latin typeface="+mn-lt"/>
                <a:ea typeface="+mn-ea"/>
                <a:cs typeface="+mn-cs"/>
              </a:defRPr>
            </a:lvl6pPr>
            <a:lvl7pPr marL="2743200" algn="l" defTabSz="914400" rtl="0" eaLnBrk="1" latinLnBrk="0" hangingPunct="1">
              <a:defRPr sz="1400" kern="1200">
                <a:solidFill>
                  <a:schemeClr val="tx1"/>
                </a:solidFill>
                <a:latin typeface="+mn-lt"/>
                <a:ea typeface="+mn-ea"/>
                <a:cs typeface="+mn-cs"/>
              </a:defRPr>
            </a:lvl7pPr>
            <a:lvl8pPr marL="3200400" algn="l" defTabSz="914400" rtl="0" eaLnBrk="1" latinLnBrk="0" hangingPunct="1">
              <a:defRPr sz="1400" kern="1200">
                <a:solidFill>
                  <a:schemeClr val="tx1"/>
                </a:solidFill>
                <a:latin typeface="+mn-lt"/>
                <a:ea typeface="+mn-ea"/>
                <a:cs typeface="+mn-cs"/>
              </a:defRPr>
            </a:lvl8pPr>
            <a:lvl9pPr marL="3657600" algn="l" defTabSz="914400" rtl="0" eaLnBrk="1" latinLnBrk="0" hangingPunct="1">
              <a:defRPr sz="1400" kern="1200">
                <a:solidFill>
                  <a:schemeClr val="tx1"/>
                </a:solidFill>
                <a:latin typeface="+mn-lt"/>
                <a:ea typeface="+mn-ea"/>
                <a:cs typeface="+mn-cs"/>
              </a:defRPr>
            </a:lvl9pPr>
          </a:lstStyle>
          <a:p>
            <a:pPr algn="ctr" fontAlgn="auto">
              <a:spcBef>
                <a:spcPts val="0"/>
              </a:spcBef>
              <a:spcAft>
                <a:spcPts val="0"/>
              </a:spcAft>
              <a:defRPr/>
            </a:pPr>
            <a:endParaRPr lang="en-US" sz="1800" dirty="0">
              <a:solidFill>
                <a:prstClr val="black"/>
              </a:solidFill>
            </a:endParaRPr>
          </a:p>
        </p:txBody>
      </p:sp>
      <p:sp>
        <p:nvSpPr>
          <p:cNvPr id="7" name="Subtitle 2"/>
          <p:cNvSpPr txBox="1">
            <a:spLocks/>
          </p:cNvSpPr>
          <p:nvPr/>
        </p:nvSpPr>
        <p:spPr>
          <a:xfrm>
            <a:off x="3017837" y="1559718"/>
            <a:ext cx="3182937" cy="236537"/>
          </a:xfrm>
          <a:prstGeom prst="rect">
            <a:avLst/>
          </a:prstGeom>
        </p:spPr>
        <p:txBody>
          <a:bodyPr/>
          <a:lstStyle>
            <a:defPPr>
              <a:defRPr lang="en-US"/>
            </a:defPPr>
            <a:lvl1pPr algn="l" rtl="0" fontAlgn="base">
              <a:spcBef>
                <a:spcPct val="0"/>
              </a:spcBef>
              <a:spcAft>
                <a:spcPct val="0"/>
              </a:spcAft>
              <a:defRPr sz="1400" kern="1200">
                <a:solidFill>
                  <a:schemeClr val="tx1"/>
                </a:solidFill>
                <a:latin typeface="Arial" charset="0"/>
                <a:ea typeface="+mn-ea"/>
                <a:cs typeface="Arial" charset="0"/>
              </a:defRPr>
            </a:lvl1pPr>
            <a:lvl2pPr marL="457200" algn="l" rtl="0" fontAlgn="base">
              <a:spcBef>
                <a:spcPct val="0"/>
              </a:spcBef>
              <a:spcAft>
                <a:spcPct val="0"/>
              </a:spcAft>
              <a:defRPr sz="1400" kern="1200">
                <a:solidFill>
                  <a:schemeClr val="tx1"/>
                </a:solidFill>
                <a:latin typeface="Arial" charset="0"/>
                <a:ea typeface="+mn-ea"/>
                <a:cs typeface="Arial" charset="0"/>
              </a:defRPr>
            </a:lvl2pPr>
            <a:lvl3pPr marL="914400" algn="l" rtl="0" fontAlgn="base">
              <a:spcBef>
                <a:spcPct val="0"/>
              </a:spcBef>
              <a:spcAft>
                <a:spcPct val="0"/>
              </a:spcAft>
              <a:defRPr sz="1400" kern="1200">
                <a:solidFill>
                  <a:schemeClr val="tx1"/>
                </a:solidFill>
                <a:latin typeface="Arial" charset="0"/>
                <a:ea typeface="+mn-ea"/>
                <a:cs typeface="Arial" charset="0"/>
              </a:defRPr>
            </a:lvl3pPr>
            <a:lvl4pPr marL="1371600" algn="l" rtl="0" fontAlgn="base">
              <a:spcBef>
                <a:spcPct val="0"/>
              </a:spcBef>
              <a:spcAft>
                <a:spcPct val="0"/>
              </a:spcAft>
              <a:defRPr sz="1400" kern="1200">
                <a:solidFill>
                  <a:schemeClr val="tx1"/>
                </a:solidFill>
                <a:latin typeface="Arial" charset="0"/>
                <a:ea typeface="+mn-ea"/>
                <a:cs typeface="Arial" charset="0"/>
              </a:defRPr>
            </a:lvl4pPr>
            <a:lvl5pPr marL="1828800" algn="l" rtl="0" fontAlgn="base">
              <a:spcBef>
                <a:spcPct val="0"/>
              </a:spcBef>
              <a:spcAft>
                <a:spcPct val="0"/>
              </a:spcAft>
              <a:defRPr sz="1400" kern="1200">
                <a:solidFill>
                  <a:schemeClr val="tx1"/>
                </a:solidFill>
                <a:latin typeface="Arial" charset="0"/>
                <a:ea typeface="+mn-ea"/>
                <a:cs typeface="Arial" charset="0"/>
              </a:defRPr>
            </a:lvl5pPr>
            <a:lvl6pPr marL="2286000" algn="l" defTabSz="914400" rtl="0" eaLnBrk="1" latinLnBrk="0" hangingPunct="1">
              <a:defRPr sz="1400" kern="1200">
                <a:solidFill>
                  <a:schemeClr val="tx1"/>
                </a:solidFill>
                <a:latin typeface="Arial" charset="0"/>
                <a:ea typeface="+mn-ea"/>
                <a:cs typeface="Arial" charset="0"/>
              </a:defRPr>
            </a:lvl6pPr>
            <a:lvl7pPr marL="2743200" algn="l" defTabSz="914400" rtl="0" eaLnBrk="1" latinLnBrk="0" hangingPunct="1">
              <a:defRPr sz="1400" kern="1200">
                <a:solidFill>
                  <a:schemeClr val="tx1"/>
                </a:solidFill>
                <a:latin typeface="Arial" charset="0"/>
                <a:ea typeface="+mn-ea"/>
                <a:cs typeface="Arial" charset="0"/>
              </a:defRPr>
            </a:lvl7pPr>
            <a:lvl8pPr marL="3200400" algn="l" defTabSz="914400" rtl="0" eaLnBrk="1" latinLnBrk="0" hangingPunct="1">
              <a:defRPr sz="1400" kern="1200">
                <a:solidFill>
                  <a:schemeClr val="tx1"/>
                </a:solidFill>
                <a:latin typeface="Arial" charset="0"/>
                <a:ea typeface="+mn-ea"/>
                <a:cs typeface="Arial" charset="0"/>
              </a:defRPr>
            </a:lvl8pPr>
            <a:lvl9pPr marL="3657600" algn="l" defTabSz="914400" rtl="0" eaLnBrk="1" latinLnBrk="0" hangingPunct="1">
              <a:defRPr sz="1400" kern="1200">
                <a:solidFill>
                  <a:schemeClr val="tx1"/>
                </a:solidFill>
                <a:latin typeface="Arial" charset="0"/>
                <a:ea typeface="+mn-ea"/>
                <a:cs typeface="Arial" charset="0"/>
              </a:defRPr>
            </a:lvl9pPr>
          </a:lstStyle>
          <a:p>
            <a:pPr marL="228600" indent="-228600" algn="ctr" fontAlgn="auto">
              <a:lnSpc>
                <a:spcPct val="90000"/>
              </a:lnSpc>
              <a:spcBef>
                <a:spcPct val="30000"/>
              </a:spcBef>
              <a:spcAft>
                <a:spcPts val="0"/>
              </a:spcAft>
              <a:buClr>
                <a:srgbClr val="009DD9"/>
              </a:buClr>
              <a:defRPr/>
            </a:pPr>
            <a:r>
              <a:rPr lang="en-US" sz="1600" b="1" dirty="0" smtClean="0">
                <a:solidFill>
                  <a:prstClr val="black"/>
                </a:solidFill>
                <a:latin typeface="Century Gothic"/>
                <a:cs typeface="+mn-cs"/>
              </a:rPr>
              <a:t>57% </a:t>
            </a:r>
            <a:r>
              <a:rPr lang="en-US" sz="1600" b="1" dirty="0">
                <a:solidFill>
                  <a:prstClr val="black"/>
                </a:solidFill>
                <a:latin typeface="Century Gothic"/>
                <a:cs typeface="+mn-cs"/>
              </a:rPr>
              <a:t>reduction </a:t>
            </a:r>
            <a:endParaRPr lang="en-US" sz="3200" b="1" dirty="0">
              <a:solidFill>
                <a:prstClr val="black"/>
              </a:solidFill>
              <a:latin typeface="Century Gothic"/>
              <a:cs typeface="+mn-cs"/>
            </a:endParaRPr>
          </a:p>
        </p:txBody>
      </p:sp>
      <p:sp>
        <p:nvSpPr>
          <p:cNvPr id="3" name="TextBox 2"/>
          <p:cNvSpPr txBox="1"/>
          <p:nvPr/>
        </p:nvSpPr>
        <p:spPr>
          <a:xfrm>
            <a:off x="457200" y="5710685"/>
            <a:ext cx="7140046" cy="400110"/>
          </a:xfrm>
          <a:prstGeom prst="rect">
            <a:avLst/>
          </a:prstGeom>
          <a:noFill/>
        </p:spPr>
        <p:txBody>
          <a:bodyPr wrap="square" rtlCol="0">
            <a:spAutoFit/>
          </a:bodyPr>
          <a:lstStyle/>
          <a:p>
            <a:r>
              <a:rPr lang="en-US" sz="2000" i="1" dirty="0" smtClean="0"/>
              <a:t> *  </a:t>
            </a:r>
            <a:r>
              <a:rPr lang="en-US" sz="1800" i="1" dirty="0" smtClean="0"/>
              <a:t>Attached handout defines Serious Potential Adverse Events</a:t>
            </a:r>
            <a:endParaRPr lang="en-US" sz="1800" i="1" dirty="0"/>
          </a:p>
        </p:txBody>
      </p:sp>
    </p:spTree>
    <p:extLst>
      <p:ext uri="{BB962C8B-B14F-4D97-AF65-F5344CB8AC3E}">
        <p14:creationId xmlns:p14="http://schemas.microsoft.com/office/powerpoint/2010/main" val="4140773742"/>
      </p:ext>
    </p:extLst>
  </p:cSld>
  <p:clrMapOvr>
    <a:masterClrMapping/>
  </p:clrMapOvr>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305800" cy="1143000"/>
          </a:xfrm>
        </p:spPr>
        <p:txBody>
          <a:bodyPr/>
          <a:lstStyle/>
          <a:p>
            <a:r>
              <a:rPr lang="en-US" sz="3600" dirty="0"/>
              <a:t>Our </a:t>
            </a:r>
            <a:r>
              <a:rPr lang="en-US" sz="3600" dirty="0" smtClean="0"/>
              <a:t>Mount Auburn </a:t>
            </a:r>
            <a:br>
              <a:rPr lang="en-US" sz="3600" dirty="0" smtClean="0"/>
            </a:br>
            <a:r>
              <a:rPr lang="en-US" sz="3600" dirty="0" smtClean="0"/>
              <a:t>Practice Improvement Program ( MA-PIP)</a:t>
            </a:r>
            <a:endParaRPr lang="en-US" sz="3600" dirty="0"/>
          </a:p>
        </p:txBody>
      </p:sp>
      <p:sp>
        <p:nvSpPr>
          <p:cNvPr id="3" name="Content Placeholder 2"/>
          <p:cNvSpPr>
            <a:spLocks noGrp="1"/>
          </p:cNvSpPr>
          <p:nvPr>
            <p:ph idx="1"/>
          </p:nvPr>
        </p:nvSpPr>
        <p:spPr>
          <a:xfrm>
            <a:off x="685800" y="1676400"/>
            <a:ext cx="7772400" cy="4343400"/>
          </a:xfrm>
        </p:spPr>
        <p:txBody>
          <a:bodyPr>
            <a:normAutofit lnSpcReduction="10000"/>
          </a:bodyPr>
          <a:lstStyle/>
          <a:p>
            <a:pPr>
              <a:buFont typeface="Wingdings" panose="05000000000000000000" pitchFamily="2" charset="2"/>
              <a:buChar char="§"/>
            </a:pPr>
            <a:r>
              <a:rPr lang="en-US" sz="2800" dirty="0" smtClean="0"/>
              <a:t>Builds on the PROMISES learning</a:t>
            </a:r>
          </a:p>
          <a:p>
            <a:pPr>
              <a:buFont typeface="Wingdings" panose="05000000000000000000" pitchFamily="2" charset="2"/>
              <a:buChar char="§"/>
            </a:pPr>
            <a:r>
              <a:rPr lang="en-US" sz="2800" dirty="0" smtClean="0"/>
              <a:t>Supported by the state Health Care Workforce Training Fund </a:t>
            </a:r>
          </a:p>
          <a:p>
            <a:pPr lvl="1">
              <a:buFont typeface="Wingdings" panose="05000000000000000000" pitchFamily="2" charset="2"/>
              <a:buChar char="§"/>
            </a:pPr>
            <a:r>
              <a:rPr lang="en-US" sz="2400" i="1" dirty="0" smtClean="0"/>
              <a:t>to train front line health care workforce in skills needed to implement and deal with the demands of health care reform</a:t>
            </a:r>
          </a:p>
          <a:p>
            <a:pPr>
              <a:buFont typeface="Wingdings" panose="05000000000000000000" pitchFamily="2" charset="2"/>
              <a:buChar char="§"/>
            </a:pPr>
            <a:r>
              <a:rPr lang="en-US" sz="2800" dirty="0">
                <a:ea typeface="+mn-ea"/>
                <a:cs typeface="+mn-cs"/>
              </a:rPr>
              <a:t>A collaboration to build a quality improvement infrastructure within </a:t>
            </a:r>
            <a:r>
              <a:rPr lang="en-US" sz="2800" dirty="0" smtClean="0">
                <a:ea typeface="+mn-ea"/>
                <a:cs typeface="+mn-cs"/>
              </a:rPr>
              <a:t>Mount Auburn, including</a:t>
            </a:r>
          </a:p>
          <a:p>
            <a:pPr lvl="1">
              <a:buFont typeface="Wingdings" panose="05000000000000000000" pitchFamily="2" charset="2"/>
              <a:buChar char="§"/>
            </a:pPr>
            <a:r>
              <a:rPr lang="en-US" sz="2400" dirty="0" smtClean="0">
                <a:ea typeface="+mn-ea"/>
                <a:cs typeface="+mn-cs"/>
              </a:rPr>
              <a:t> </a:t>
            </a:r>
            <a:r>
              <a:rPr lang="en-US" sz="2400" dirty="0">
                <a:ea typeface="+mn-ea"/>
                <a:cs typeface="+mn-cs"/>
              </a:rPr>
              <a:t>trained, experienced </a:t>
            </a:r>
            <a:r>
              <a:rPr lang="en-US" sz="2400" dirty="0" smtClean="0">
                <a:ea typeface="+mn-ea"/>
                <a:cs typeface="+mn-cs"/>
              </a:rPr>
              <a:t>coaches and practice managers, </a:t>
            </a:r>
            <a:endParaRPr lang="en-US" sz="2400" dirty="0">
              <a:ea typeface="+mn-ea"/>
              <a:cs typeface="+mn-cs"/>
            </a:endParaRPr>
          </a:p>
          <a:p>
            <a:pPr lvl="1">
              <a:buFont typeface="Wingdings" panose="05000000000000000000" pitchFamily="2" charset="2"/>
              <a:buChar char="§"/>
            </a:pPr>
            <a:r>
              <a:rPr lang="en-US" sz="2400" dirty="0" smtClean="0">
                <a:ea typeface="+mn-ea"/>
                <a:cs typeface="+mn-cs"/>
              </a:rPr>
              <a:t>a </a:t>
            </a:r>
            <a:r>
              <a:rPr lang="en-US" sz="2400" dirty="0" smtClean="0"/>
              <a:t>dynamic </a:t>
            </a:r>
            <a:r>
              <a:rPr lang="en-US" sz="2400" dirty="0" smtClean="0">
                <a:ea typeface="+mn-ea"/>
                <a:cs typeface="+mn-cs"/>
              </a:rPr>
              <a:t>learning </a:t>
            </a:r>
            <a:r>
              <a:rPr lang="en-US" sz="2400" dirty="0">
                <a:ea typeface="+mn-ea"/>
                <a:cs typeface="+mn-cs"/>
              </a:rPr>
              <a:t>environment for </a:t>
            </a:r>
            <a:r>
              <a:rPr lang="en-US" sz="2400" dirty="0" smtClean="0">
                <a:ea typeface="+mn-ea"/>
                <a:cs typeface="+mn-cs"/>
              </a:rPr>
              <a:t>office practices</a:t>
            </a:r>
            <a:endParaRPr lang="en-US" sz="2400" dirty="0">
              <a:ea typeface="+mn-ea"/>
              <a:cs typeface="+mn-cs"/>
            </a:endParaRPr>
          </a:p>
          <a:p>
            <a:pPr marL="457200" lvl="1" indent="0">
              <a:buNone/>
            </a:pPr>
            <a:endParaRPr lang="en-US" sz="2400" i="1" dirty="0" smtClean="0"/>
          </a:p>
          <a:p>
            <a:endParaRPr lang="en-US" dirty="0"/>
          </a:p>
        </p:txBody>
      </p:sp>
      <p:sp>
        <p:nvSpPr>
          <p:cNvPr id="4" name="Slide Number Placeholder 3"/>
          <p:cNvSpPr>
            <a:spLocks noGrp="1"/>
          </p:cNvSpPr>
          <p:nvPr>
            <p:ph type="sldNum" sz="quarter" idx="12"/>
          </p:nvPr>
        </p:nvSpPr>
        <p:spPr/>
        <p:txBody>
          <a:bodyPr/>
          <a:lstStyle/>
          <a:p>
            <a:endParaRPr lang="en-US" altLang="en-US" dirty="0"/>
          </a:p>
        </p:txBody>
      </p:sp>
    </p:spTree>
    <p:extLst>
      <p:ext uri="{BB962C8B-B14F-4D97-AF65-F5344CB8AC3E}">
        <p14:creationId xmlns:p14="http://schemas.microsoft.com/office/powerpoint/2010/main" val="3291753723"/>
      </p:ext>
    </p:extLst>
  </p:cSld>
  <p:clrMapOvr>
    <a:masterClrMapping/>
  </p:clrMapOvr>
  <p:timing>
    <p:tnLst>
      <p:par>
        <p:cT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152400"/>
            <a:ext cx="8458200" cy="1143000"/>
          </a:xfrm>
        </p:spPr>
        <p:txBody>
          <a:bodyPr>
            <a:normAutofit fontScale="90000"/>
          </a:bodyPr>
          <a:lstStyle/>
          <a:p>
            <a:r>
              <a:rPr lang="en-US" dirty="0"/>
              <a:t>Mount Auburn </a:t>
            </a:r>
            <a:br>
              <a:rPr lang="en-US" dirty="0"/>
            </a:br>
            <a:r>
              <a:rPr lang="en-US" dirty="0"/>
              <a:t>Practice Improvement Program </a:t>
            </a:r>
          </a:p>
        </p:txBody>
      </p:sp>
      <p:sp>
        <p:nvSpPr>
          <p:cNvPr id="3" name="Content Placeholder 2"/>
          <p:cNvSpPr>
            <a:spLocks noGrp="1"/>
          </p:cNvSpPr>
          <p:nvPr>
            <p:ph idx="1"/>
          </p:nvPr>
        </p:nvSpPr>
        <p:spPr>
          <a:xfrm>
            <a:off x="533400" y="1447800"/>
            <a:ext cx="8153400" cy="4876800"/>
          </a:xfrm>
        </p:spPr>
        <p:txBody>
          <a:bodyPr>
            <a:normAutofit lnSpcReduction="10000"/>
          </a:bodyPr>
          <a:lstStyle/>
          <a:p>
            <a:pPr>
              <a:buFont typeface="Wingdings" panose="05000000000000000000" pitchFamily="2" charset="2"/>
              <a:buChar char="§"/>
              <a:defRPr/>
            </a:pPr>
            <a:r>
              <a:rPr lang="en-US" sz="2200" dirty="0" smtClean="0"/>
              <a:t>Two year partnership built on PROMISES:  </a:t>
            </a:r>
          </a:p>
          <a:p>
            <a:pPr lvl="1" indent="-342900">
              <a:buFont typeface="Wingdings" panose="05000000000000000000" pitchFamily="2" charset="2"/>
              <a:buChar char="§"/>
              <a:defRPr/>
            </a:pPr>
            <a:r>
              <a:rPr lang="en-US" sz="2200" dirty="0" smtClean="0"/>
              <a:t>Teach practice leaders and staff </a:t>
            </a:r>
            <a:r>
              <a:rPr lang="en-US" sz="2200" dirty="0"/>
              <a:t>techniques to make </a:t>
            </a:r>
            <a:r>
              <a:rPr lang="en-US" sz="2200" dirty="0" smtClean="0"/>
              <a:t>care </a:t>
            </a:r>
            <a:r>
              <a:rPr lang="en-US" sz="2200" dirty="0"/>
              <a:t>safer  - through more reliable processes, better communication, less wasted time </a:t>
            </a:r>
          </a:p>
          <a:p>
            <a:pPr>
              <a:buFont typeface="Wingdings" panose="05000000000000000000" pitchFamily="2" charset="2"/>
              <a:buChar char="§"/>
              <a:defRPr/>
            </a:pPr>
            <a:endParaRPr lang="en-US" sz="1000" u="sng" dirty="0" smtClean="0"/>
          </a:p>
          <a:p>
            <a:pPr>
              <a:buFont typeface="Wingdings" panose="05000000000000000000" pitchFamily="2" charset="2"/>
              <a:buChar char="§"/>
              <a:defRPr/>
            </a:pPr>
            <a:r>
              <a:rPr lang="en-US" sz="2200" u="sng" dirty="0" smtClean="0"/>
              <a:t>Train </a:t>
            </a:r>
            <a:r>
              <a:rPr lang="en-US" sz="2200" u="sng" dirty="0"/>
              <a:t>practice </a:t>
            </a:r>
            <a:r>
              <a:rPr lang="en-US" sz="2200" u="sng" dirty="0" smtClean="0"/>
              <a:t>managers/clinicians/staff</a:t>
            </a:r>
            <a:r>
              <a:rPr lang="en-US" sz="2200" dirty="0" smtClean="0"/>
              <a:t> </a:t>
            </a:r>
            <a:r>
              <a:rPr lang="en-US" sz="2200" dirty="0"/>
              <a:t>in patient safety principles, quality improvement techniques</a:t>
            </a:r>
            <a:endParaRPr lang="en-US" sz="2200" u="sng" dirty="0"/>
          </a:p>
          <a:p>
            <a:pPr lvl="1">
              <a:buFont typeface="Wingdings" panose="05000000000000000000" pitchFamily="2" charset="2"/>
              <a:buChar char="§"/>
              <a:defRPr/>
            </a:pPr>
            <a:r>
              <a:rPr lang="en-US" sz="2000" dirty="0" smtClean="0"/>
              <a:t>Video learning modules </a:t>
            </a:r>
            <a:r>
              <a:rPr lang="en-US" sz="2000" smtClean="0"/>
              <a:t>&amp; webinars/meetings</a:t>
            </a:r>
            <a:endParaRPr lang="en-US" sz="2000" dirty="0" smtClean="0"/>
          </a:p>
          <a:p>
            <a:pPr lvl="1">
              <a:buFont typeface="Wingdings" panose="05000000000000000000" pitchFamily="2" charset="2"/>
              <a:buChar char="§"/>
              <a:defRPr/>
            </a:pPr>
            <a:r>
              <a:rPr lang="en-US" sz="2000" dirty="0" smtClean="0"/>
              <a:t>Community </a:t>
            </a:r>
            <a:r>
              <a:rPr lang="en-US" sz="2000" dirty="0"/>
              <a:t>Learning Sessions for clinicians and staff </a:t>
            </a:r>
          </a:p>
          <a:p>
            <a:pPr lvl="1">
              <a:buFont typeface="Wingdings" panose="05000000000000000000" pitchFamily="2" charset="2"/>
              <a:buChar char="§"/>
              <a:defRPr/>
            </a:pPr>
            <a:endParaRPr lang="en-US" sz="1000" dirty="0"/>
          </a:p>
          <a:p>
            <a:pPr>
              <a:buFont typeface="Wingdings" panose="05000000000000000000" pitchFamily="2" charset="2"/>
              <a:buChar char="§"/>
              <a:defRPr/>
            </a:pPr>
            <a:r>
              <a:rPr lang="en-US" sz="2200" u="sng" dirty="0"/>
              <a:t>Train </a:t>
            </a:r>
            <a:r>
              <a:rPr lang="en-US" sz="2200" u="sng" dirty="0" smtClean="0"/>
              <a:t>two MAPS directors as coaches </a:t>
            </a:r>
            <a:r>
              <a:rPr lang="en-US" sz="2200" dirty="0"/>
              <a:t>to work </a:t>
            </a:r>
            <a:r>
              <a:rPr lang="en-US" sz="2200" dirty="0" smtClean="0"/>
              <a:t>with teams from selected </a:t>
            </a:r>
            <a:r>
              <a:rPr lang="en-US" sz="2200" dirty="0"/>
              <a:t>Mount Auburn office practices </a:t>
            </a:r>
            <a:r>
              <a:rPr lang="en-US" sz="2200" dirty="0" smtClean="0"/>
              <a:t>to practice these approaches</a:t>
            </a:r>
            <a:endParaRPr lang="en-US" sz="2200" dirty="0"/>
          </a:p>
          <a:p>
            <a:pPr lvl="1">
              <a:buFont typeface="Wingdings" panose="05000000000000000000" pitchFamily="2" charset="2"/>
              <a:buChar char="§"/>
              <a:defRPr/>
            </a:pPr>
            <a:r>
              <a:rPr lang="en-US" sz="2000" dirty="0" smtClean="0"/>
              <a:t>Start with two practices</a:t>
            </a:r>
          </a:p>
          <a:p>
            <a:pPr lvl="1">
              <a:buFont typeface="Wingdings" panose="05000000000000000000" pitchFamily="2" charset="2"/>
              <a:buChar char="§"/>
              <a:defRPr/>
            </a:pPr>
            <a:r>
              <a:rPr lang="en-US" sz="2000" dirty="0" smtClean="0"/>
              <a:t>Expand over time </a:t>
            </a:r>
          </a:p>
          <a:p>
            <a:endParaRPr lang="en-US" dirty="0"/>
          </a:p>
        </p:txBody>
      </p:sp>
      <p:sp>
        <p:nvSpPr>
          <p:cNvPr id="4" name="Slide Number Placeholder 3"/>
          <p:cNvSpPr>
            <a:spLocks noGrp="1"/>
          </p:cNvSpPr>
          <p:nvPr>
            <p:ph type="sldNum" sz="quarter" idx="12"/>
          </p:nvPr>
        </p:nvSpPr>
        <p:spPr/>
        <p:txBody>
          <a:bodyPr/>
          <a:lstStyle/>
          <a:p>
            <a:endParaRPr lang="en-US" altLang="en-US" dirty="0"/>
          </a:p>
        </p:txBody>
      </p:sp>
    </p:spTree>
    <p:extLst>
      <p:ext uri="{BB962C8B-B14F-4D97-AF65-F5344CB8AC3E}">
        <p14:creationId xmlns:p14="http://schemas.microsoft.com/office/powerpoint/2010/main" val="4210388120"/>
      </p:ext>
    </p:extLst>
  </p:cSld>
  <p:clrMapOvr>
    <a:masterClrMapping/>
  </p:clrMapOvr>
  <p:timing>
    <p:tnLst>
      <p:par>
        <p:cT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What training is provided</a:t>
            </a:r>
            <a:endParaRPr lang="en-US" dirty="0"/>
          </a:p>
        </p:txBody>
      </p:sp>
      <p:graphicFrame>
        <p:nvGraphicFramePr>
          <p:cNvPr id="5" name="Content Placeholder 4"/>
          <p:cNvGraphicFramePr>
            <a:graphicFrameLocks noGrp="1"/>
          </p:cNvGraphicFramePr>
          <p:nvPr>
            <p:ph idx="1"/>
            <p:extLst>
              <p:ext uri="{D42A27DB-BD31-4B8C-83A1-F6EECF244321}">
                <p14:modId xmlns:p14="http://schemas.microsoft.com/office/powerpoint/2010/main" val="3418382516"/>
              </p:ext>
            </p:extLst>
          </p:nvPr>
        </p:nvGraphicFramePr>
        <p:xfrm>
          <a:off x="990600" y="1828800"/>
          <a:ext cx="7467600" cy="3505199"/>
        </p:xfrm>
        <a:graphic>
          <a:graphicData uri="http://schemas.openxmlformats.org/drawingml/2006/table">
            <a:tbl>
              <a:tblPr firstRow="1" firstCol="1" bandRow="1">
                <a:tableStyleId>{5C22544A-7EE6-4342-B048-85BDC9FD1C3A}</a:tableStyleId>
              </a:tblPr>
              <a:tblGrid>
                <a:gridCol w="1493520"/>
                <a:gridCol w="1493520"/>
                <a:gridCol w="1493520"/>
                <a:gridCol w="1493520"/>
                <a:gridCol w="1493520"/>
              </a:tblGrid>
              <a:tr h="1407849">
                <a:tc>
                  <a:txBody>
                    <a:bodyPr/>
                    <a:lstStyle/>
                    <a:p>
                      <a:pPr marL="0" marR="0" algn="ctr">
                        <a:lnSpc>
                          <a:spcPct val="115000"/>
                        </a:lnSpc>
                        <a:spcBef>
                          <a:spcPts val="0"/>
                        </a:spcBef>
                        <a:spcAft>
                          <a:spcPts val="0"/>
                        </a:spcAft>
                        <a:tabLst>
                          <a:tab pos="514350" algn="l"/>
                        </a:tabLst>
                      </a:pPr>
                      <a:r>
                        <a:rPr lang="en-US" sz="1600" dirty="0">
                          <a:solidFill>
                            <a:schemeClr val="tx1"/>
                          </a:solidFill>
                          <a:effectLst/>
                        </a:rPr>
                        <a:t> </a:t>
                      </a:r>
                      <a:endParaRPr lang="en-US" sz="1600" dirty="0">
                        <a:solidFill>
                          <a:schemeClr val="tx1"/>
                        </a:solidFill>
                        <a:effectLst/>
                        <a:latin typeface="Times New Roman"/>
                        <a:ea typeface="Calibri"/>
                        <a:cs typeface="Times New Roman"/>
                      </a:endParaRPr>
                    </a:p>
                  </a:txBody>
                  <a:tcPr marL="68580" marR="68580" marT="0" marB="0"/>
                </a:tc>
                <a:tc>
                  <a:txBody>
                    <a:bodyPr/>
                    <a:lstStyle/>
                    <a:p>
                      <a:pPr marL="0" marR="0" algn="ctr">
                        <a:lnSpc>
                          <a:spcPct val="115000"/>
                        </a:lnSpc>
                        <a:spcBef>
                          <a:spcPts val="0"/>
                        </a:spcBef>
                        <a:spcAft>
                          <a:spcPts val="0"/>
                        </a:spcAft>
                        <a:tabLst>
                          <a:tab pos="514350" algn="l"/>
                        </a:tabLst>
                      </a:pPr>
                      <a:r>
                        <a:rPr lang="en-US" sz="1600" dirty="0">
                          <a:solidFill>
                            <a:schemeClr val="tx1"/>
                          </a:solidFill>
                          <a:effectLst/>
                        </a:rPr>
                        <a:t>14 Learning Modules</a:t>
                      </a:r>
                      <a:endParaRPr lang="en-US" sz="1600" dirty="0">
                        <a:solidFill>
                          <a:schemeClr val="tx1"/>
                        </a:solidFill>
                        <a:effectLst/>
                        <a:latin typeface="Times New Roman"/>
                        <a:ea typeface="Calibri"/>
                        <a:cs typeface="Times New Roman"/>
                      </a:endParaRPr>
                    </a:p>
                  </a:txBody>
                  <a:tcPr marL="68580" marR="68580" marT="0" marB="0" anchor="ctr"/>
                </a:tc>
                <a:tc>
                  <a:txBody>
                    <a:bodyPr/>
                    <a:lstStyle/>
                    <a:p>
                      <a:pPr marL="0" marR="0" algn="ctr">
                        <a:lnSpc>
                          <a:spcPct val="115000"/>
                        </a:lnSpc>
                        <a:spcBef>
                          <a:spcPts val="0"/>
                        </a:spcBef>
                        <a:spcAft>
                          <a:spcPts val="0"/>
                        </a:spcAft>
                      </a:pPr>
                      <a:endParaRPr lang="en-US" sz="1600" dirty="0" smtClean="0">
                        <a:solidFill>
                          <a:schemeClr val="tx1"/>
                        </a:solidFill>
                        <a:effectLst/>
                      </a:endParaRPr>
                    </a:p>
                    <a:p>
                      <a:pPr marL="0" marR="0" algn="ctr">
                        <a:lnSpc>
                          <a:spcPct val="115000"/>
                        </a:lnSpc>
                        <a:spcBef>
                          <a:spcPts val="0"/>
                        </a:spcBef>
                        <a:spcAft>
                          <a:spcPts val="0"/>
                        </a:spcAft>
                      </a:pPr>
                      <a:r>
                        <a:rPr lang="en-US" sz="1600" dirty="0" smtClean="0">
                          <a:solidFill>
                            <a:schemeClr val="tx1"/>
                          </a:solidFill>
                          <a:effectLst/>
                        </a:rPr>
                        <a:t>Webinars</a:t>
                      </a:r>
                    </a:p>
                    <a:p>
                      <a:pPr marL="0" marR="0" algn="ctr">
                        <a:lnSpc>
                          <a:spcPct val="115000"/>
                        </a:lnSpc>
                        <a:spcBef>
                          <a:spcPts val="0"/>
                        </a:spcBef>
                        <a:spcAft>
                          <a:spcPts val="0"/>
                        </a:spcAft>
                      </a:pPr>
                      <a:r>
                        <a:rPr lang="en-US" sz="1600" dirty="0" smtClean="0">
                          <a:solidFill>
                            <a:schemeClr val="tx1"/>
                          </a:solidFill>
                          <a:effectLst/>
                          <a:latin typeface="Times New Roman"/>
                          <a:ea typeface="Calibri"/>
                          <a:cs typeface="Times New Roman"/>
                        </a:rPr>
                        <a:t>to</a:t>
                      </a:r>
                      <a:r>
                        <a:rPr lang="en-US" sz="1600" baseline="0" dirty="0" smtClean="0">
                          <a:solidFill>
                            <a:schemeClr val="tx1"/>
                          </a:solidFill>
                          <a:effectLst/>
                          <a:latin typeface="Times New Roman"/>
                          <a:ea typeface="Calibri"/>
                          <a:cs typeface="Times New Roman"/>
                        </a:rPr>
                        <a:t> reinforce</a:t>
                      </a:r>
                    </a:p>
                    <a:p>
                      <a:pPr marL="0" marR="0" algn="ctr">
                        <a:lnSpc>
                          <a:spcPct val="115000"/>
                        </a:lnSpc>
                        <a:spcBef>
                          <a:spcPts val="0"/>
                        </a:spcBef>
                        <a:spcAft>
                          <a:spcPts val="0"/>
                        </a:spcAft>
                      </a:pPr>
                      <a:r>
                        <a:rPr lang="en-US" sz="1600" baseline="0" dirty="0" smtClean="0">
                          <a:solidFill>
                            <a:schemeClr val="tx1"/>
                          </a:solidFill>
                          <a:effectLst/>
                          <a:latin typeface="Times New Roman"/>
                          <a:ea typeface="Calibri"/>
                          <a:cs typeface="Times New Roman"/>
                        </a:rPr>
                        <a:t>learning</a:t>
                      </a:r>
                      <a:endParaRPr lang="en-US" sz="1600" dirty="0">
                        <a:solidFill>
                          <a:schemeClr val="tx1"/>
                        </a:solidFill>
                        <a:effectLst/>
                        <a:latin typeface="Times New Roman"/>
                        <a:ea typeface="Calibri"/>
                        <a:cs typeface="Times New Roman"/>
                      </a:endParaRPr>
                    </a:p>
                  </a:txBody>
                  <a:tcPr marL="68580" marR="68580" marT="0" marB="0"/>
                </a:tc>
                <a:tc>
                  <a:txBody>
                    <a:bodyPr/>
                    <a:lstStyle/>
                    <a:p>
                      <a:pPr marL="0" marR="0" algn="ctr">
                        <a:lnSpc>
                          <a:spcPct val="115000"/>
                        </a:lnSpc>
                        <a:spcBef>
                          <a:spcPts val="0"/>
                        </a:spcBef>
                        <a:spcAft>
                          <a:spcPts val="0"/>
                        </a:spcAft>
                      </a:pPr>
                      <a:endParaRPr lang="en-US" sz="1600" dirty="0" smtClean="0">
                        <a:solidFill>
                          <a:schemeClr val="tx1"/>
                        </a:solidFill>
                        <a:effectLst/>
                      </a:endParaRPr>
                    </a:p>
                    <a:p>
                      <a:pPr marL="0" marR="0" algn="ctr">
                        <a:lnSpc>
                          <a:spcPct val="115000"/>
                        </a:lnSpc>
                        <a:spcBef>
                          <a:spcPts val="0"/>
                        </a:spcBef>
                        <a:spcAft>
                          <a:spcPts val="0"/>
                        </a:spcAft>
                      </a:pPr>
                      <a:r>
                        <a:rPr lang="en-US" sz="1600" dirty="0" smtClean="0">
                          <a:solidFill>
                            <a:schemeClr val="tx1"/>
                          </a:solidFill>
                          <a:effectLst/>
                        </a:rPr>
                        <a:t>Community </a:t>
                      </a:r>
                      <a:r>
                        <a:rPr lang="en-US" sz="1600" dirty="0">
                          <a:solidFill>
                            <a:schemeClr val="tx1"/>
                          </a:solidFill>
                          <a:effectLst/>
                        </a:rPr>
                        <a:t>Learning Sessions</a:t>
                      </a:r>
                      <a:endParaRPr lang="en-US" sz="1600" dirty="0">
                        <a:solidFill>
                          <a:schemeClr val="tx1"/>
                        </a:solidFill>
                        <a:effectLst/>
                        <a:latin typeface="Times New Roman"/>
                        <a:ea typeface="Calibri"/>
                        <a:cs typeface="Times New Roman"/>
                      </a:endParaRPr>
                    </a:p>
                  </a:txBody>
                  <a:tcPr marL="68580" marR="68580" marT="0" marB="0"/>
                </a:tc>
                <a:tc>
                  <a:txBody>
                    <a:bodyPr/>
                    <a:lstStyle/>
                    <a:p>
                      <a:pPr marL="0" marR="0" algn="ctr">
                        <a:lnSpc>
                          <a:spcPct val="115000"/>
                        </a:lnSpc>
                        <a:spcBef>
                          <a:spcPts val="0"/>
                        </a:spcBef>
                        <a:spcAft>
                          <a:spcPts val="0"/>
                        </a:spcAft>
                      </a:pPr>
                      <a:r>
                        <a:rPr lang="en-US" sz="1600" dirty="0" smtClean="0">
                          <a:solidFill>
                            <a:schemeClr val="tx1"/>
                          </a:solidFill>
                          <a:effectLst/>
                        </a:rPr>
                        <a:t>Coaching </a:t>
                      </a:r>
                      <a:r>
                        <a:rPr lang="en-US" sz="1600" dirty="0">
                          <a:solidFill>
                            <a:schemeClr val="tx1"/>
                          </a:solidFill>
                          <a:effectLst/>
                        </a:rPr>
                        <a:t>for Practice Improvement Teams</a:t>
                      </a:r>
                      <a:endParaRPr lang="en-US" sz="1600" dirty="0">
                        <a:solidFill>
                          <a:schemeClr val="tx1"/>
                        </a:solidFill>
                        <a:effectLst/>
                        <a:latin typeface="Times New Roman"/>
                        <a:ea typeface="Calibri"/>
                        <a:cs typeface="Times New Roman"/>
                      </a:endParaRPr>
                    </a:p>
                  </a:txBody>
                  <a:tcPr marL="68580" marR="68580" marT="0" marB="0"/>
                </a:tc>
              </a:tr>
              <a:tr h="1048675">
                <a:tc>
                  <a:txBody>
                    <a:bodyPr/>
                    <a:lstStyle/>
                    <a:p>
                      <a:pPr marL="0" marR="0" algn="ctr">
                        <a:lnSpc>
                          <a:spcPct val="115000"/>
                        </a:lnSpc>
                        <a:spcBef>
                          <a:spcPts val="0"/>
                        </a:spcBef>
                        <a:spcAft>
                          <a:spcPts val="0"/>
                        </a:spcAft>
                      </a:pPr>
                      <a:r>
                        <a:rPr lang="en-US" sz="1600" dirty="0" smtClean="0">
                          <a:solidFill>
                            <a:schemeClr val="tx1"/>
                          </a:solidFill>
                          <a:effectLst/>
                        </a:rPr>
                        <a:t>All MAPS </a:t>
                      </a:r>
                      <a:r>
                        <a:rPr lang="en-US" sz="1600" dirty="0">
                          <a:solidFill>
                            <a:schemeClr val="tx1"/>
                          </a:solidFill>
                          <a:effectLst/>
                        </a:rPr>
                        <a:t>&amp; MACIPA practices</a:t>
                      </a:r>
                      <a:endParaRPr lang="en-US" sz="1600" dirty="0">
                        <a:solidFill>
                          <a:schemeClr val="tx1"/>
                        </a:solidFill>
                        <a:effectLst/>
                        <a:latin typeface="Times New Roman"/>
                        <a:ea typeface="Calibri"/>
                        <a:cs typeface="Times New Roman"/>
                      </a:endParaRPr>
                    </a:p>
                  </a:txBody>
                  <a:tcPr marL="68580" marR="68580" marT="0" marB="0"/>
                </a:tc>
                <a:tc>
                  <a:txBody>
                    <a:bodyPr/>
                    <a:lstStyle/>
                    <a:p>
                      <a:pPr marL="0" marR="0" algn="ctr">
                        <a:lnSpc>
                          <a:spcPct val="115000"/>
                        </a:lnSpc>
                        <a:spcBef>
                          <a:spcPts val="0"/>
                        </a:spcBef>
                        <a:spcAft>
                          <a:spcPts val="0"/>
                        </a:spcAft>
                      </a:pPr>
                      <a:endParaRPr lang="en-US" sz="1200" dirty="0" smtClean="0">
                        <a:effectLst/>
                      </a:endParaRPr>
                    </a:p>
                    <a:p>
                      <a:pPr marL="0" marR="0" algn="ctr">
                        <a:lnSpc>
                          <a:spcPct val="115000"/>
                        </a:lnSpc>
                        <a:spcBef>
                          <a:spcPts val="0"/>
                        </a:spcBef>
                        <a:spcAft>
                          <a:spcPts val="0"/>
                        </a:spcAft>
                      </a:pPr>
                      <a:endParaRPr lang="en-US" sz="1200" dirty="0" smtClean="0">
                        <a:effectLst/>
                      </a:endParaRPr>
                    </a:p>
                    <a:p>
                      <a:pPr marL="0" marR="0" algn="ctr">
                        <a:lnSpc>
                          <a:spcPct val="115000"/>
                        </a:lnSpc>
                        <a:spcBef>
                          <a:spcPts val="0"/>
                        </a:spcBef>
                        <a:spcAft>
                          <a:spcPts val="0"/>
                        </a:spcAft>
                      </a:pPr>
                      <a:r>
                        <a:rPr lang="en-US" sz="1200" dirty="0" smtClean="0">
                          <a:effectLst/>
                        </a:rPr>
                        <a:t>X</a:t>
                      </a:r>
                      <a:endParaRPr lang="en-US" sz="1200" dirty="0">
                        <a:effectLst/>
                        <a:latin typeface="Times New Roman"/>
                        <a:ea typeface="Calibri"/>
                        <a:cs typeface="Times New Roman"/>
                      </a:endParaRPr>
                    </a:p>
                  </a:txBody>
                  <a:tcPr marL="68580" marR="68580" marT="0" marB="0"/>
                </a:tc>
                <a:tc>
                  <a:txBody>
                    <a:bodyPr/>
                    <a:lstStyle/>
                    <a:p>
                      <a:pPr marL="0" marR="0" algn="ctr">
                        <a:lnSpc>
                          <a:spcPct val="115000"/>
                        </a:lnSpc>
                        <a:spcBef>
                          <a:spcPts val="0"/>
                        </a:spcBef>
                        <a:spcAft>
                          <a:spcPts val="0"/>
                        </a:spcAft>
                      </a:pPr>
                      <a:endParaRPr lang="en-US" sz="1200" dirty="0" smtClean="0">
                        <a:effectLst/>
                      </a:endParaRPr>
                    </a:p>
                    <a:p>
                      <a:pPr marL="0" marR="0" algn="ctr">
                        <a:lnSpc>
                          <a:spcPct val="115000"/>
                        </a:lnSpc>
                        <a:spcBef>
                          <a:spcPts val="0"/>
                        </a:spcBef>
                        <a:spcAft>
                          <a:spcPts val="0"/>
                        </a:spcAft>
                      </a:pPr>
                      <a:endParaRPr lang="en-US" sz="1200" dirty="0" smtClean="0">
                        <a:effectLst/>
                      </a:endParaRPr>
                    </a:p>
                    <a:p>
                      <a:pPr marL="0" marR="0" algn="ctr">
                        <a:lnSpc>
                          <a:spcPct val="115000"/>
                        </a:lnSpc>
                        <a:spcBef>
                          <a:spcPts val="0"/>
                        </a:spcBef>
                        <a:spcAft>
                          <a:spcPts val="0"/>
                        </a:spcAft>
                      </a:pPr>
                      <a:r>
                        <a:rPr lang="en-US" sz="1200" dirty="0" smtClean="0">
                          <a:effectLst/>
                        </a:rPr>
                        <a:t>X</a:t>
                      </a:r>
                      <a:endParaRPr lang="en-US" sz="1200" dirty="0">
                        <a:effectLst/>
                        <a:latin typeface="Times New Roman"/>
                        <a:ea typeface="Calibri"/>
                        <a:cs typeface="Times New Roman"/>
                      </a:endParaRPr>
                    </a:p>
                  </a:txBody>
                  <a:tcPr marL="68580" marR="68580" marT="0" marB="0"/>
                </a:tc>
                <a:tc>
                  <a:txBody>
                    <a:bodyPr/>
                    <a:lstStyle/>
                    <a:p>
                      <a:pPr marL="0" marR="0" algn="ctr">
                        <a:lnSpc>
                          <a:spcPct val="115000"/>
                        </a:lnSpc>
                        <a:spcBef>
                          <a:spcPts val="0"/>
                        </a:spcBef>
                        <a:spcAft>
                          <a:spcPts val="0"/>
                        </a:spcAft>
                      </a:pPr>
                      <a:endParaRPr lang="en-US" sz="1200" dirty="0" smtClean="0">
                        <a:effectLst/>
                      </a:endParaRPr>
                    </a:p>
                    <a:p>
                      <a:pPr marL="0" marR="0" algn="ctr">
                        <a:lnSpc>
                          <a:spcPct val="115000"/>
                        </a:lnSpc>
                        <a:spcBef>
                          <a:spcPts val="0"/>
                        </a:spcBef>
                        <a:spcAft>
                          <a:spcPts val="0"/>
                        </a:spcAft>
                      </a:pPr>
                      <a:endParaRPr lang="en-US" sz="1200" dirty="0" smtClean="0">
                        <a:effectLst/>
                      </a:endParaRPr>
                    </a:p>
                    <a:p>
                      <a:pPr marL="0" marR="0" algn="ctr">
                        <a:lnSpc>
                          <a:spcPct val="115000"/>
                        </a:lnSpc>
                        <a:spcBef>
                          <a:spcPts val="0"/>
                        </a:spcBef>
                        <a:spcAft>
                          <a:spcPts val="0"/>
                        </a:spcAft>
                      </a:pPr>
                      <a:r>
                        <a:rPr lang="en-US" sz="1200" dirty="0" smtClean="0">
                          <a:effectLst/>
                        </a:rPr>
                        <a:t>X</a:t>
                      </a:r>
                      <a:endParaRPr lang="en-US" sz="1200" dirty="0">
                        <a:effectLst/>
                        <a:latin typeface="Times New Roman"/>
                        <a:ea typeface="Calibri"/>
                        <a:cs typeface="Times New Roman"/>
                      </a:endParaRPr>
                    </a:p>
                  </a:txBody>
                  <a:tcPr marL="68580" marR="68580" marT="0" marB="0"/>
                </a:tc>
                <a:tc>
                  <a:txBody>
                    <a:bodyPr/>
                    <a:lstStyle/>
                    <a:p>
                      <a:pPr marL="0" marR="0" algn="ctr">
                        <a:lnSpc>
                          <a:spcPct val="115000"/>
                        </a:lnSpc>
                        <a:spcBef>
                          <a:spcPts val="0"/>
                        </a:spcBef>
                        <a:spcAft>
                          <a:spcPts val="0"/>
                        </a:spcAft>
                      </a:pPr>
                      <a:r>
                        <a:rPr lang="en-US" sz="1200">
                          <a:effectLst/>
                        </a:rPr>
                        <a:t> </a:t>
                      </a:r>
                      <a:endParaRPr lang="en-US" sz="1200">
                        <a:effectLst/>
                        <a:latin typeface="Times New Roman"/>
                        <a:ea typeface="Calibri"/>
                        <a:cs typeface="Times New Roman"/>
                      </a:endParaRPr>
                    </a:p>
                  </a:txBody>
                  <a:tcPr marL="68580" marR="68580" marT="0" marB="0"/>
                </a:tc>
              </a:tr>
              <a:tr h="1048675">
                <a:tc>
                  <a:txBody>
                    <a:bodyPr/>
                    <a:lstStyle/>
                    <a:p>
                      <a:pPr marL="0" marR="0" algn="ctr">
                        <a:lnSpc>
                          <a:spcPct val="115000"/>
                        </a:lnSpc>
                        <a:spcBef>
                          <a:spcPts val="0"/>
                        </a:spcBef>
                        <a:spcAft>
                          <a:spcPts val="0"/>
                        </a:spcAft>
                        <a:tabLst>
                          <a:tab pos="514350" algn="l"/>
                        </a:tabLst>
                      </a:pPr>
                      <a:endParaRPr lang="en-US" sz="1600" dirty="0" smtClean="0">
                        <a:solidFill>
                          <a:schemeClr val="tx1"/>
                        </a:solidFill>
                        <a:effectLst/>
                      </a:endParaRPr>
                    </a:p>
                    <a:p>
                      <a:pPr marL="0" marR="0" algn="ctr">
                        <a:lnSpc>
                          <a:spcPct val="115000"/>
                        </a:lnSpc>
                        <a:spcBef>
                          <a:spcPts val="0"/>
                        </a:spcBef>
                        <a:spcAft>
                          <a:spcPts val="0"/>
                        </a:spcAft>
                        <a:tabLst>
                          <a:tab pos="514350" algn="l"/>
                        </a:tabLst>
                      </a:pPr>
                      <a:r>
                        <a:rPr lang="en-US" sz="1600" dirty="0" smtClean="0">
                          <a:solidFill>
                            <a:schemeClr val="tx1"/>
                          </a:solidFill>
                          <a:effectLst/>
                        </a:rPr>
                        <a:t>Selected Practices</a:t>
                      </a:r>
                      <a:endParaRPr lang="en-US" sz="1600" dirty="0">
                        <a:solidFill>
                          <a:schemeClr val="tx1"/>
                        </a:solidFill>
                        <a:effectLst/>
                        <a:latin typeface="Times New Roman"/>
                        <a:ea typeface="Calibri"/>
                        <a:cs typeface="Times New Roman"/>
                      </a:endParaRPr>
                    </a:p>
                  </a:txBody>
                  <a:tcPr marL="68580" marR="68580" marT="0" marB="0"/>
                </a:tc>
                <a:tc>
                  <a:txBody>
                    <a:bodyPr/>
                    <a:lstStyle/>
                    <a:p>
                      <a:pPr marL="0" marR="0" algn="ctr">
                        <a:lnSpc>
                          <a:spcPct val="115000"/>
                        </a:lnSpc>
                        <a:spcBef>
                          <a:spcPts val="0"/>
                        </a:spcBef>
                        <a:spcAft>
                          <a:spcPts val="0"/>
                        </a:spcAft>
                        <a:tabLst>
                          <a:tab pos="514350" algn="l"/>
                        </a:tabLst>
                      </a:pPr>
                      <a:r>
                        <a:rPr lang="en-US" sz="1200">
                          <a:effectLst/>
                        </a:rPr>
                        <a:t>X</a:t>
                      </a:r>
                      <a:endParaRPr lang="en-US" sz="1200">
                        <a:effectLst/>
                        <a:latin typeface="Times New Roman"/>
                        <a:ea typeface="Calibri"/>
                        <a:cs typeface="Times New Roman"/>
                      </a:endParaRPr>
                    </a:p>
                  </a:txBody>
                  <a:tcPr marL="68580" marR="68580" marT="0" marB="0" anchor="ctr"/>
                </a:tc>
                <a:tc>
                  <a:txBody>
                    <a:bodyPr/>
                    <a:lstStyle/>
                    <a:p>
                      <a:pPr marL="0" marR="0" algn="ctr">
                        <a:lnSpc>
                          <a:spcPct val="115000"/>
                        </a:lnSpc>
                        <a:spcBef>
                          <a:spcPts val="0"/>
                        </a:spcBef>
                        <a:spcAft>
                          <a:spcPts val="0"/>
                        </a:spcAft>
                      </a:pPr>
                      <a:endParaRPr lang="en-US" sz="1200" dirty="0" smtClean="0">
                        <a:effectLst/>
                      </a:endParaRPr>
                    </a:p>
                    <a:p>
                      <a:pPr marL="0" marR="0" algn="ctr">
                        <a:lnSpc>
                          <a:spcPct val="115000"/>
                        </a:lnSpc>
                        <a:spcBef>
                          <a:spcPts val="0"/>
                        </a:spcBef>
                        <a:spcAft>
                          <a:spcPts val="0"/>
                        </a:spcAft>
                      </a:pPr>
                      <a:endParaRPr lang="en-US" sz="1200" dirty="0" smtClean="0">
                        <a:effectLst/>
                      </a:endParaRPr>
                    </a:p>
                    <a:p>
                      <a:pPr marL="0" marR="0" algn="ctr">
                        <a:lnSpc>
                          <a:spcPct val="115000"/>
                        </a:lnSpc>
                        <a:spcBef>
                          <a:spcPts val="0"/>
                        </a:spcBef>
                        <a:spcAft>
                          <a:spcPts val="0"/>
                        </a:spcAft>
                      </a:pPr>
                      <a:r>
                        <a:rPr lang="en-US" sz="1200" dirty="0" smtClean="0">
                          <a:effectLst/>
                        </a:rPr>
                        <a:t>X</a:t>
                      </a:r>
                      <a:endParaRPr lang="en-US" sz="1200" dirty="0">
                        <a:effectLst/>
                        <a:latin typeface="Times New Roman"/>
                        <a:ea typeface="Calibri"/>
                        <a:cs typeface="Times New Roman"/>
                      </a:endParaRPr>
                    </a:p>
                  </a:txBody>
                  <a:tcPr marL="68580" marR="68580" marT="0" marB="0"/>
                </a:tc>
                <a:tc>
                  <a:txBody>
                    <a:bodyPr/>
                    <a:lstStyle/>
                    <a:p>
                      <a:pPr marL="0" marR="0" algn="ctr">
                        <a:lnSpc>
                          <a:spcPct val="115000"/>
                        </a:lnSpc>
                        <a:spcBef>
                          <a:spcPts val="0"/>
                        </a:spcBef>
                        <a:spcAft>
                          <a:spcPts val="0"/>
                        </a:spcAft>
                      </a:pPr>
                      <a:endParaRPr lang="en-US" sz="1200" dirty="0" smtClean="0">
                        <a:effectLst/>
                      </a:endParaRPr>
                    </a:p>
                    <a:p>
                      <a:pPr marL="0" marR="0" algn="ctr">
                        <a:lnSpc>
                          <a:spcPct val="115000"/>
                        </a:lnSpc>
                        <a:spcBef>
                          <a:spcPts val="0"/>
                        </a:spcBef>
                        <a:spcAft>
                          <a:spcPts val="0"/>
                        </a:spcAft>
                      </a:pPr>
                      <a:endParaRPr lang="en-US" sz="1200" dirty="0" smtClean="0">
                        <a:effectLst/>
                      </a:endParaRPr>
                    </a:p>
                    <a:p>
                      <a:pPr marL="0" marR="0" algn="ctr">
                        <a:lnSpc>
                          <a:spcPct val="115000"/>
                        </a:lnSpc>
                        <a:spcBef>
                          <a:spcPts val="0"/>
                        </a:spcBef>
                        <a:spcAft>
                          <a:spcPts val="0"/>
                        </a:spcAft>
                      </a:pPr>
                      <a:r>
                        <a:rPr lang="en-US" sz="1200" dirty="0" smtClean="0">
                          <a:effectLst/>
                        </a:rPr>
                        <a:t>X</a:t>
                      </a:r>
                      <a:endParaRPr lang="en-US" sz="1200" dirty="0">
                        <a:effectLst/>
                        <a:latin typeface="Times New Roman"/>
                        <a:ea typeface="Calibri"/>
                        <a:cs typeface="Times New Roman"/>
                      </a:endParaRPr>
                    </a:p>
                  </a:txBody>
                  <a:tcPr marL="68580" marR="68580" marT="0" marB="0"/>
                </a:tc>
                <a:tc>
                  <a:txBody>
                    <a:bodyPr/>
                    <a:lstStyle/>
                    <a:p>
                      <a:pPr marL="0" marR="0" algn="ctr">
                        <a:lnSpc>
                          <a:spcPct val="115000"/>
                        </a:lnSpc>
                        <a:spcBef>
                          <a:spcPts val="0"/>
                        </a:spcBef>
                        <a:spcAft>
                          <a:spcPts val="0"/>
                        </a:spcAft>
                      </a:pPr>
                      <a:endParaRPr lang="en-US" sz="1200" dirty="0" smtClean="0">
                        <a:effectLst/>
                      </a:endParaRPr>
                    </a:p>
                    <a:p>
                      <a:pPr marL="0" marR="0" algn="ctr">
                        <a:lnSpc>
                          <a:spcPct val="115000"/>
                        </a:lnSpc>
                        <a:spcBef>
                          <a:spcPts val="0"/>
                        </a:spcBef>
                        <a:spcAft>
                          <a:spcPts val="0"/>
                        </a:spcAft>
                      </a:pPr>
                      <a:endParaRPr lang="en-US" sz="1200" dirty="0" smtClean="0">
                        <a:effectLst/>
                      </a:endParaRPr>
                    </a:p>
                    <a:p>
                      <a:pPr marL="0" marR="0" algn="ctr">
                        <a:lnSpc>
                          <a:spcPct val="115000"/>
                        </a:lnSpc>
                        <a:spcBef>
                          <a:spcPts val="0"/>
                        </a:spcBef>
                        <a:spcAft>
                          <a:spcPts val="0"/>
                        </a:spcAft>
                      </a:pPr>
                      <a:r>
                        <a:rPr lang="en-US" sz="1200" dirty="0" smtClean="0">
                          <a:effectLst/>
                        </a:rPr>
                        <a:t>X</a:t>
                      </a:r>
                      <a:endParaRPr lang="en-US" sz="1200" dirty="0">
                        <a:effectLst/>
                        <a:latin typeface="Times New Roman"/>
                        <a:ea typeface="Calibri"/>
                        <a:cs typeface="Times New Roman"/>
                      </a:endParaRPr>
                    </a:p>
                  </a:txBody>
                  <a:tcPr marL="68580" marR="68580" marT="0" marB="0"/>
                </a:tc>
              </a:tr>
            </a:tbl>
          </a:graphicData>
        </a:graphic>
      </p:graphicFrame>
      <p:sp>
        <p:nvSpPr>
          <p:cNvPr id="4" name="Slide Number Placeholder 3"/>
          <p:cNvSpPr>
            <a:spLocks noGrp="1"/>
          </p:cNvSpPr>
          <p:nvPr>
            <p:ph type="sldNum" sz="quarter" idx="12"/>
          </p:nvPr>
        </p:nvSpPr>
        <p:spPr/>
        <p:txBody>
          <a:bodyPr/>
          <a:lstStyle/>
          <a:p>
            <a:endParaRPr lang="en-US" altLang="en-US" dirty="0"/>
          </a:p>
        </p:txBody>
      </p:sp>
    </p:spTree>
    <p:extLst>
      <p:ext uri="{BB962C8B-B14F-4D97-AF65-F5344CB8AC3E}">
        <p14:creationId xmlns:p14="http://schemas.microsoft.com/office/powerpoint/2010/main" val="60446132"/>
      </p:ext>
    </p:extLst>
  </p:cSld>
  <p:clrMapOvr>
    <a:masterClrMapping/>
  </p:clrMapOvr>
  <p:timing>
    <p:tnLst>
      <p:par>
        <p:cTn id="1" dur="indefinite" restart="never" nodeType="tmRoot"/>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9" name="Title 1"/>
          <p:cNvSpPr>
            <a:spLocks noGrp="1"/>
          </p:cNvSpPr>
          <p:nvPr>
            <p:ph type="title"/>
          </p:nvPr>
        </p:nvSpPr>
        <p:spPr/>
        <p:txBody>
          <a:bodyPr/>
          <a:lstStyle/>
          <a:p>
            <a:pPr eaLnBrk="1" hangingPunct="1"/>
            <a:r>
              <a:rPr lang="en-US" dirty="0" smtClean="0">
                <a:solidFill>
                  <a:schemeClr val="tx1"/>
                </a:solidFill>
              </a:rPr>
              <a:t>Our Goals</a:t>
            </a:r>
            <a:endParaRPr lang="en-US" dirty="0" smtClean="0"/>
          </a:p>
        </p:txBody>
      </p:sp>
      <p:sp>
        <p:nvSpPr>
          <p:cNvPr id="32770" name="Content Placeholder 2"/>
          <p:cNvSpPr>
            <a:spLocks noGrp="1"/>
          </p:cNvSpPr>
          <p:nvPr>
            <p:ph idx="1"/>
          </p:nvPr>
        </p:nvSpPr>
        <p:spPr/>
        <p:txBody>
          <a:bodyPr/>
          <a:lstStyle/>
          <a:p>
            <a:pPr eaLnBrk="1" hangingPunct="1">
              <a:buFont typeface="Wingdings" panose="05000000000000000000" pitchFamily="2" charset="2"/>
              <a:buChar char="§"/>
            </a:pPr>
            <a:r>
              <a:rPr lang="en-US" sz="2300" u="sng" dirty="0" smtClean="0"/>
              <a:t>All participants </a:t>
            </a:r>
            <a:r>
              <a:rPr lang="en-US" sz="2300" dirty="0" smtClean="0"/>
              <a:t>will learn the principles of patient safety and techniques of quality  improvement</a:t>
            </a:r>
          </a:p>
          <a:p>
            <a:pPr eaLnBrk="1" hangingPunct="1">
              <a:buFont typeface="Wingdings" panose="05000000000000000000" pitchFamily="2" charset="2"/>
              <a:buChar char="§"/>
            </a:pPr>
            <a:r>
              <a:rPr lang="en-US" sz="2300" u="sng" dirty="0" smtClean="0"/>
              <a:t>Coaches</a:t>
            </a:r>
            <a:r>
              <a:rPr lang="en-US" sz="2300" dirty="0" smtClean="0"/>
              <a:t> will have the skills necessary to teach and support improvement teams  </a:t>
            </a:r>
          </a:p>
          <a:p>
            <a:pPr eaLnBrk="1" hangingPunct="1">
              <a:buFont typeface="Wingdings" panose="05000000000000000000" pitchFamily="2" charset="2"/>
              <a:buChar char="§"/>
            </a:pPr>
            <a:r>
              <a:rPr lang="en-US" sz="2300" u="sng" dirty="0" smtClean="0"/>
              <a:t>Improvement teams </a:t>
            </a:r>
            <a:r>
              <a:rPr lang="en-US" sz="2300" dirty="0" smtClean="0"/>
              <a:t>in the practices will use quality improvement techniques in their daily work: </a:t>
            </a:r>
          </a:p>
          <a:p>
            <a:pPr lvl="1">
              <a:buFont typeface="Wingdings" panose="05000000000000000000" pitchFamily="2" charset="2"/>
              <a:buChar char="§"/>
            </a:pPr>
            <a:r>
              <a:rPr lang="en-US" sz="1900" dirty="0" smtClean="0"/>
              <a:t>conduct small tests of change, measure for improvement and select successful changes for implementation</a:t>
            </a:r>
          </a:p>
          <a:p>
            <a:pPr eaLnBrk="1" hangingPunct="1">
              <a:buFont typeface="Wingdings" panose="05000000000000000000" pitchFamily="2" charset="2"/>
              <a:buChar char="§"/>
            </a:pPr>
            <a:r>
              <a:rPr lang="en-US" sz="2300" u="sng" dirty="0" smtClean="0"/>
              <a:t>Mount Auburn</a:t>
            </a:r>
            <a:r>
              <a:rPr lang="en-US" sz="2300" dirty="0" smtClean="0"/>
              <a:t> will maintain and expand the approach and activities used during this project</a:t>
            </a:r>
          </a:p>
        </p:txBody>
      </p:sp>
      <p:sp>
        <p:nvSpPr>
          <p:cNvPr id="32771" name="Slide Number Placeholder 3"/>
          <p:cNvSpPr>
            <a:spLocks noGrp="1"/>
          </p:cNvSpPr>
          <p:nvPr>
            <p:ph type="sldNum" sz="quarter" idx="12"/>
          </p:nvPr>
        </p:nvSpPr>
        <p:spPr>
          <a:noFill/>
          <a:ln>
            <a:miter lim="800000"/>
            <a:headEnd/>
            <a:tailEnd/>
          </a:ln>
        </p:spPr>
        <p:txBody>
          <a:bodyPr/>
          <a:lstStyle/>
          <a:p>
            <a:endParaRPr lang="en-US" altLang="en-US" dirty="0" smtClean="0">
              <a:cs typeface="Arial" charset="0"/>
            </a:endParaRPr>
          </a:p>
        </p:txBody>
      </p:sp>
    </p:spTree>
    <p:extLst>
      <p:ext uri="{BB962C8B-B14F-4D97-AF65-F5344CB8AC3E}">
        <p14:creationId xmlns:p14="http://schemas.microsoft.com/office/powerpoint/2010/main" val="3724962174"/>
      </p:ext>
    </p:extLst>
  </p:cSld>
  <p:clrMapOvr>
    <a:masterClrMapping/>
  </p:clrMapOvr>
  <p:timing>
    <p:tnLst>
      <p:par>
        <p:cTn id="1" dur="indefinite" restart="never" nodeType="tmRoot"/>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Questions?</a:t>
            </a:r>
            <a:endParaRPr lang="en-US" dirty="0"/>
          </a:p>
        </p:txBody>
      </p:sp>
      <p:sp>
        <p:nvSpPr>
          <p:cNvPr id="3" name="Content Placeholder 2"/>
          <p:cNvSpPr>
            <a:spLocks noGrp="1"/>
          </p:cNvSpPr>
          <p:nvPr>
            <p:ph idx="1"/>
          </p:nvPr>
        </p:nvSpPr>
        <p:spPr/>
        <p:txBody>
          <a:bodyPr/>
          <a:lstStyle/>
          <a:p>
            <a:endParaRPr lang="en-US"/>
          </a:p>
        </p:txBody>
      </p:sp>
    </p:spTree>
    <p:extLst>
      <p:ext uri="{BB962C8B-B14F-4D97-AF65-F5344CB8AC3E}">
        <p14:creationId xmlns:p14="http://schemas.microsoft.com/office/powerpoint/2010/main" val="1580931403"/>
      </p:ext>
    </p:extLst>
  </p:cSld>
  <p:clrMapOvr>
    <a:masterClrMapping/>
  </p:clrMapOvr>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NOPREFERENCE" val="False"/>
</p:tagLst>
</file>

<file path=ppt/theme/theme1.xml><?xml version="1.0" encoding="utf-8"?>
<a:theme xmlns:a="http://schemas.openxmlformats.org/drawingml/2006/main" name="powerpoint template Mount Auburn Office Practice Improvement Projec">
  <a:themeElements>
    <a:clrScheme name="Blank Presentation 8">
      <a:dk1>
        <a:srgbClr val="000000"/>
      </a:dk1>
      <a:lt1>
        <a:srgbClr val="FFFFFF"/>
      </a:lt1>
      <a:dk2>
        <a:srgbClr val="000000"/>
      </a:dk2>
      <a:lt2>
        <a:srgbClr val="808080"/>
      </a:lt2>
      <a:accent1>
        <a:srgbClr val="00CC99"/>
      </a:accent1>
      <a:accent2>
        <a:srgbClr val="FF0000"/>
      </a:accent2>
      <a:accent3>
        <a:srgbClr val="FFFFFF"/>
      </a:accent3>
      <a:accent4>
        <a:srgbClr val="000000"/>
      </a:accent4>
      <a:accent5>
        <a:srgbClr val="AAE2CA"/>
      </a:accent5>
      <a:accent6>
        <a:srgbClr val="E70000"/>
      </a:accent6>
      <a:hlink>
        <a:srgbClr val="CCCCFF"/>
      </a:hlink>
      <a:folHlink>
        <a:srgbClr val="B2B2B2"/>
      </a:folHlink>
    </a:clrScheme>
    <a:fontScheme name="Blank Presentation">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altLang="en-US" sz="2400" b="0" i="0" u="none" strike="noStrike" cap="none" normalizeH="0" baseline="0" smtClean="0">
            <a:ln>
              <a:noFill/>
            </a:ln>
            <a:solidFill>
              <a:schemeClr val="tx1"/>
            </a:solidFill>
            <a:effectLst/>
            <a:latin typeface="Times New Roman" pitchFamily="18"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altLang="en-US" sz="2400" b="0" i="0" u="none" strike="noStrike" cap="none" normalizeH="0" baseline="0" smtClean="0">
            <a:ln>
              <a:noFill/>
            </a:ln>
            <a:solidFill>
              <a:schemeClr val="tx1"/>
            </a:solidFill>
            <a:effectLst/>
            <a:latin typeface="Times New Roman" pitchFamily="18" charset="0"/>
          </a:defRPr>
        </a:defPPr>
      </a:lstStyle>
    </a:lnDef>
  </a:objectDefaults>
  <a:extraClrSchemeLst>
    <a:extraClrScheme>
      <a:clrScheme name="Blank Presentatio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Blank Presentation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Blank Presentation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Blank Presentation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Blank Presentatio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Blank Presentatio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Blank Presentatio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
      <a:clrScheme name="Blank Presentation 8">
        <a:dk1>
          <a:srgbClr val="000000"/>
        </a:dk1>
        <a:lt1>
          <a:srgbClr val="FFFFFF"/>
        </a:lt1>
        <a:dk2>
          <a:srgbClr val="000000"/>
        </a:dk2>
        <a:lt2>
          <a:srgbClr val="808080"/>
        </a:lt2>
        <a:accent1>
          <a:srgbClr val="00CC99"/>
        </a:accent1>
        <a:accent2>
          <a:srgbClr val="FF0000"/>
        </a:accent2>
        <a:accent3>
          <a:srgbClr val="FFFFFF"/>
        </a:accent3>
        <a:accent4>
          <a:srgbClr val="000000"/>
        </a:accent4>
        <a:accent5>
          <a:srgbClr val="AAE2CA"/>
        </a:accent5>
        <a:accent6>
          <a:srgbClr val="E70000"/>
        </a:accent6>
        <a:hlink>
          <a:srgbClr val="CCCCFF"/>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powerpoint template Mount Auburn Office Practice Improvement Projec</Template>
  <TotalTime>364</TotalTime>
  <Words>4793</Words>
  <Application>Microsoft Office PowerPoint</Application>
  <PresentationFormat>On-screen Show (4:3)</PresentationFormat>
  <Paragraphs>785</Paragraphs>
  <Slides>81</Slides>
  <Notes>35</Notes>
  <HiddenSlides>0</HiddenSlides>
  <MMClips>0</MMClips>
  <ScaleCrop>false</ScaleCrop>
  <HeadingPairs>
    <vt:vector size="8" baseType="variant">
      <vt:variant>
        <vt:lpstr>Fonts Used</vt:lpstr>
      </vt:variant>
      <vt:variant>
        <vt:i4>9</vt:i4>
      </vt:variant>
      <vt:variant>
        <vt:lpstr>Theme</vt:lpstr>
      </vt:variant>
      <vt:variant>
        <vt:i4>1</vt:i4>
      </vt:variant>
      <vt:variant>
        <vt:lpstr>Embedded OLE Servers</vt:lpstr>
      </vt:variant>
      <vt:variant>
        <vt:i4>1</vt:i4>
      </vt:variant>
      <vt:variant>
        <vt:lpstr>Slide Titles</vt:lpstr>
      </vt:variant>
      <vt:variant>
        <vt:i4>81</vt:i4>
      </vt:variant>
    </vt:vector>
  </HeadingPairs>
  <TitlesOfParts>
    <vt:vector size="92" baseType="lpstr">
      <vt:lpstr>ＭＳ Ｐゴシック</vt:lpstr>
      <vt:lpstr>ＭＳ Ｐゴシック</vt:lpstr>
      <vt:lpstr>Agency FB</vt:lpstr>
      <vt:lpstr>Arial</vt:lpstr>
      <vt:lpstr>Calibri</vt:lpstr>
      <vt:lpstr>Century Gothic</vt:lpstr>
      <vt:lpstr>Monotype Sorts</vt:lpstr>
      <vt:lpstr>Times New Roman</vt:lpstr>
      <vt:lpstr>Wingdings</vt:lpstr>
      <vt:lpstr>powerpoint template Mount Auburn Office Practice Improvement Projec</vt:lpstr>
      <vt:lpstr>Microsoft Excel 97-2003 Worksheet</vt:lpstr>
      <vt:lpstr>Welcome and please sign in!</vt:lpstr>
      <vt:lpstr>Mount Auburn  Practice Improvement Program</vt:lpstr>
      <vt:lpstr>CME Learning Objectives</vt:lpstr>
      <vt:lpstr>Disclosure Statement</vt:lpstr>
      <vt:lpstr> Today’s Agenda</vt:lpstr>
      <vt:lpstr>Mount Auburn Practice Improvement Program (MA-PIP):  Why now?</vt:lpstr>
      <vt:lpstr>MA-PIP Team</vt:lpstr>
      <vt:lpstr>MA- PIP Practices with Coaches</vt:lpstr>
      <vt:lpstr>Overview</vt:lpstr>
      <vt:lpstr>PowerPoint Presentation</vt:lpstr>
      <vt:lpstr>High-severity Cases  Top allegation categories: DIAGNOSIS</vt:lpstr>
      <vt:lpstr>High-severity Cases  Diagnostic process of care </vt:lpstr>
      <vt:lpstr>Diagnosis claims:  case types</vt:lpstr>
      <vt:lpstr>Patient safety priorities  in ambulatory care </vt:lpstr>
      <vt:lpstr>The “Big 3” Key Processes </vt:lpstr>
      <vt:lpstr>Improved communication: Domains of improved communication for safer office care   </vt:lpstr>
      <vt:lpstr>Overview</vt:lpstr>
      <vt:lpstr> Science of Patient Safety </vt:lpstr>
      <vt:lpstr>PowerPoint Presentation</vt:lpstr>
      <vt:lpstr>PowerPoint Presentation</vt:lpstr>
      <vt:lpstr>PowerPoint Presentation</vt:lpstr>
      <vt:lpstr>A System</vt:lpstr>
      <vt:lpstr>If we want a new level of performance,  we must refine the system</vt:lpstr>
      <vt:lpstr>85/15 Rule</vt:lpstr>
      <vt:lpstr>Human Error Models</vt:lpstr>
      <vt:lpstr>Human Error Models</vt:lpstr>
      <vt:lpstr>PowerPoint Presentation</vt:lpstr>
      <vt:lpstr>System Approaches to Reduce Harm</vt:lpstr>
      <vt:lpstr>PowerPoint Presentation</vt:lpstr>
      <vt:lpstr>Take a moment to talk to one or two people next to you:  - Think about problems you encounter in your daily work  - Can you identify some of the systems issues that contribute to these problems? </vt:lpstr>
      <vt:lpstr> Science of Patient Safety </vt:lpstr>
      <vt:lpstr>Characteristics of a  Culture of Patient Safety</vt:lpstr>
      <vt:lpstr>PowerPoint Presentation</vt:lpstr>
      <vt:lpstr>Just Culture Managing Risk – The Three Behaviors</vt:lpstr>
      <vt:lpstr>To Err is Human</vt:lpstr>
      <vt:lpstr>At-Risk Behavior</vt:lpstr>
      <vt:lpstr>Reckless Behavior</vt:lpstr>
      <vt:lpstr>Just Culture</vt:lpstr>
      <vt:lpstr>Take a few minutes talking to the person next to you:  </vt:lpstr>
      <vt:lpstr>Safety Culture Survey</vt:lpstr>
      <vt:lpstr> Staff feel like their mistakes are held against them </vt:lpstr>
      <vt:lpstr> It is difficult to voice disagreement  in this office </vt:lpstr>
      <vt:lpstr> Staff are afraid to ask questions  when something does not seem right </vt:lpstr>
      <vt:lpstr>Discussing Safety Culture Survey Results Can Help Improve Safety</vt:lpstr>
      <vt:lpstr>What changes can we make?</vt:lpstr>
      <vt:lpstr>Overview</vt:lpstr>
      <vt:lpstr>Some ways not to improve</vt:lpstr>
      <vt:lpstr>Model for Improvement</vt:lpstr>
      <vt:lpstr>Short Videos  Model for Improvement - Parts 1&amp;2</vt:lpstr>
      <vt:lpstr>Model for Improvement</vt:lpstr>
      <vt:lpstr>Aims</vt:lpstr>
      <vt:lpstr>What are we trying to accomplish?</vt:lpstr>
      <vt:lpstr>What would an Aim be for </vt:lpstr>
      <vt:lpstr>Model for Improvement</vt:lpstr>
      <vt:lpstr>Measures of Improvement</vt:lpstr>
      <vt:lpstr>Measurement over time</vt:lpstr>
      <vt:lpstr>What do Angry Birds have to do with this?</vt:lpstr>
      <vt:lpstr>Model for Improvement</vt:lpstr>
      <vt:lpstr>Changes</vt:lpstr>
      <vt:lpstr>Tests of Change: The PDSA Cycle for Learning and Improvement</vt:lpstr>
      <vt:lpstr>Iterative Cycles of Change</vt:lpstr>
      <vt:lpstr>Overview</vt:lpstr>
      <vt:lpstr>Mount Auburn  Ambulatory Patient Safety Program</vt:lpstr>
      <vt:lpstr>PROMISES  Proactive Reduction in Outpatient Malpractice:  Improving Safety, Efficiency and Satisfaction</vt:lpstr>
      <vt:lpstr>PROMISES was a test</vt:lpstr>
      <vt:lpstr> Focus areas in PROMISES</vt:lpstr>
      <vt:lpstr>PROMISES Activities</vt:lpstr>
      <vt:lpstr>Key learning from PROMISES</vt:lpstr>
      <vt:lpstr>PROMISES Results:  Exit Interviews </vt:lpstr>
      <vt:lpstr>PROMISES Results:  Exit Interviews</vt:lpstr>
      <vt:lpstr> PROMISES Results: Chart Review</vt:lpstr>
      <vt:lpstr>PowerPoint Presentation</vt:lpstr>
      <vt:lpstr>PowerPoint Presentation</vt:lpstr>
      <vt:lpstr>Chart Review: Pre-intervention Statistics</vt:lpstr>
      <vt:lpstr>PROMISES Chart Review Results:  Number of Potential Adverse Events (no follow up of abnormal tests or medication values, high risk referrals)</vt:lpstr>
      <vt:lpstr>PROMISES Chart Review Results:  Number of Serious Potential Adverse Events*</vt:lpstr>
      <vt:lpstr>Our Mount Auburn  Practice Improvement Program ( MA-PIP)</vt:lpstr>
      <vt:lpstr>Mount Auburn  Practice Improvement Program </vt:lpstr>
      <vt:lpstr>What training is provided</vt:lpstr>
      <vt:lpstr>Our Goals</vt:lpstr>
      <vt:lpstr>Questions?</vt:lpstr>
    </vt:vector>
  </TitlesOfParts>
  <Company>Microsoft</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Mount Auburn  Practice Improvement Program</dc:title>
  <dc:creator>Emily Biocchi</dc:creator>
  <cp:lastModifiedBy>Elizabeth Capstick</cp:lastModifiedBy>
  <cp:revision>43</cp:revision>
  <cp:lastPrinted>2015-05-07T15:28:51Z</cp:lastPrinted>
  <dcterms:created xsi:type="dcterms:W3CDTF">2015-05-06T19:26:00Z</dcterms:created>
  <dcterms:modified xsi:type="dcterms:W3CDTF">2015-08-11T21:52:22Z</dcterms:modified>
</cp:coreProperties>
</file>